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4"/>
  </p:sldMasterIdLst>
  <p:notesMasterIdLst>
    <p:notesMasterId r:id="rId23"/>
  </p:notesMasterIdLst>
  <p:handoutMasterIdLst>
    <p:handoutMasterId r:id="rId24"/>
  </p:handoutMasterIdLst>
  <p:sldIdLst>
    <p:sldId id="463" r:id="rId5"/>
    <p:sldId id="700" r:id="rId6"/>
    <p:sldId id="709" r:id="rId7"/>
    <p:sldId id="701" r:id="rId8"/>
    <p:sldId id="726" r:id="rId9"/>
    <p:sldId id="710" r:id="rId10"/>
    <p:sldId id="711" r:id="rId11"/>
    <p:sldId id="712" r:id="rId12"/>
    <p:sldId id="715" r:id="rId13"/>
    <p:sldId id="3758" r:id="rId14"/>
    <p:sldId id="3616" r:id="rId15"/>
    <p:sldId id="3761" r:id="rId16"/>
    <p:sldId id="3618" r:id="rId17"/>
    <p:sldId id="3619" r:id="rId18"/>
    <p:sldId id="3620" r:id="rId19"/>
    <p:sldId id="1289" r:id="rId20"/>
    <p:sldId id="702" r:id="rId21"/>
    <p:sldId id="546" r:id="rId22"/>
  </p:sldIdLst>
  <p:sldSz cx="9144000" cy="5143500" type="screen16x9"/>
  <p:notesSz cx="7315200" cy="9601200"/>
  <p:defaultTextStyle>
    <a:defPPr>
      <a:defRPr lang="en-US"/>
    </a:defPPr>
    <a:lvl1pPr algn="l" rtl="0" eaLnBrk="0" fontAlgn="base" hangingPunct="0">
      <a:spcBef>
        <a:spcPct val="0"/>
      </a:spcBef>
      <a:spcAft>
        <a:spcPct val="0"/>
      </a:spcAft>
      <a:defRPr kern="1200">
        <a:solidFill>
          <a:schemeClr val="tx1"/>
        </a:solidFill>
        <a:latin typeface="Arial" pitchFamily="34" charset="0"/>
        <a:ea typeface="+mn-ea"/>
        <a:cs typeface="+mn-cs"/>
      </a:defRPr>
    </a:lvl1pPr>
    <a:lvl2pPr marL="457200" algn="l" rtl="0" eaLnBrk="0" fontAlgn="base" hangingPunct="0">
      <a:spcBef>
        <a:spcPct val="0"/>
      </a:spcBef>
      <a:spcAft>
        <a:spcPct val="0"/>
      </a:spcAft>
      <a:defRPr kern="1200">
        <a:solidFill>
          <a:schemeClr val="tx1"/>
        </a:solidFill>
        <a:latin typeface="Arial" pitchFamily="34" charset="0"/>
        <a:ea typeface="+mn-ea"/>
        <a:cs typeface="+mn-cs"/>
      </a:defRPr>
    </a:lvl2pPr>
    <a:lvl3pPr marL="914400" algn="l" rtl="0" eaLnBrk="0" fontAlgn="base" hangingPunct="0">
      <a:spcBef>
        <a:spcPct val="0"/>
      </a:spcBef>
      <a:spcAft>
        <a:spcPct val="0"/>
      </a:spcAft>
      <a:defRPr kern="1200">
        <a:solidFill>
          <a:schemeClr val="tx1"/>
        </a:solidFill>
        <a:latin typeface="Arial"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521415D9-36F7-43E2-AB2F-B90AF26B5E84}">
      <p14:sectionLst xmlns:p14="http://schemas.microsoft.com/office/powerpoint/2010/main">
        <p14:section name="Default Section" id="{7FF1CEDE-8733-465F-987F-CD4C7D145846}">
          <p14:sldIdLst>
            <p14:sldId id="463"/>
            <p14:sldId id="700"/>
            <p14:sldId id="709"/>
            <p14:sldId id="701"/>
            <p14:sldId id="726"/>
            <p14:sldId id="710"/>
            <p14:sldId id="711"/>
            <p14:sldId id="712"/>
            <p14:sldId id="715"/>
            <p14:sldId id="3758"/>
            <p14:sldId id="3616"/>
            <p14:sldId id="3761"/>
            <p14:sldId id="3618"/>
            <p14:sldId id="3619"/>
            <p14:sldId id="3620"/>
            <p14:sldId id="1289"/>
            <p14:sldId id="702"/>
            <p14:sldId id="546"/>
          </p14:sldIdLst>
        </p14:section>
      </p14:sectionLst>
    </p:ex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imberly"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53F32"/>
    <a:srgbClr val="418F89"/>
    <a:srgbClr val="133D80"/>
    <a:srgbClr val="882483"/>
    <a:srgbClr val="8935C8"/>
    <a:srgbClr val="22AFE7"/>
    <a:srgbClr val="005087"/>
    <a:srgbClr val="336699"/>
    <a:srgbClr val="FFFFCC"/>
    <a:srgbClr val="EF8B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932" autoAdjust="0"/>
    <p:restoredTop sz="83878" autoAdjust="0"/>
  </p:normalViewPr>
  <p:slideViewPr>
    <p:cSldViewPr>
      <p:cViewPr varScale="1">
        <p:scale>
          <a:sx n="142" d="100"/>
          <a:sy n="142" d="100"/>
        </p:scale>
        <p:origin x="648" y="168"/>
      </p:cViewPr>
      <p:guideLst>
        <p:guide orient="horz" pos="162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50" d="100"/>
        <a:sy n="150" d="100"/>
      </p:scale>
      <p:origin x="0" y="0"/>
    </p:cViewPr>
  </p:sorterViewPr>
  <p:notesViewPr>
    <p:cSldViewPr>
      <p:cViewPr>
        <p:scale>
          <a:sx n="100" d="100"/>
          <a:sy n="100" d="100"/>
        </p:scale>
        <p:origin x="-3408" y="-72"/>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 y="9120190"/>
            <a:ext cx="7313613" cy="479425"/>
          </a:xfrm>
          <a:prstGeom prst="rect">
            <a:avLst/>
          </a:prstGeom>
        </p:spPr>
        <p:txBody>
          <a:bodyPr vert="horz" lIns="91417" tIns="45708" rIns="91417" bIns="45708" rtlCol="0" anchor="b"/>
          <a:lstStyle>
            <a:lvl1pPr algn="r">
              <a:defRPr sz="1200"/>
            </a:lvl1pPr>
          </a:lstStyle>
          <a:p>
            <a:pPr algn="ctr"/>
            <a:fld id="{F403B382-5E20-4D88-A964-1D6629C87BBB}" type="slidenum">
              <a:rPr lang="en-US" smtClean="0">
                <a:latin typeface="Calibri Light" pitchFamily="34" charset="0"/>
              </a:rPr>
              <a:pPr algn="ctr"/>
              <a:t>‹#›</a:t>
            </a:fld>
            <a:endParaRPr lang="en-US" dirty="0">
              <a:latin typeface="Calibri Light" pitchFamily="34" charset="0"/>
            </a:endParaRPr>
          </a:p>
        </p:txBody>
      </p:sp>
      <p:cxnSp>
        <p:nvCxnSpPr>
          <p:cNvPr id="8" name="Straight Connector 7"/>
          <p:cNvCxnSpPr/>
          <p:nvPr/>
        </p:nvCxnSpPr>
        <p:spPr>
          <a:xfrm>
            <a:off x="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48000" y="8915400"/>
            <a:ext cx="1219200" cy="516610"/>
          </a:xfrm>
          <a:prstGeom prst="rect">
            <a:avLst/>
          </a:prstGeom>
        </p:spPr>
      </p:pic>
      <p:cxnSp>
        <p:nvCxnSpPr>
          <p:cNvPr id="10" name="Straight Connector 9"/>
          <p:cNvCxnSpPr/>
          <p:nvPr/>
        </p:nvCxnSpPr>
        <p:spPr>
          <a:xfrm>
            <a:off x="4343401" y="9134475"/>
            <a:ext cx="2971801" cy="0"/>
          </a:xfrm>
          <a:prstGeom prst="line">
            <a:avLst/>
          </a:prstGeom>
          <a:ln w="31750"/>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 name="Header Placeholder 1"/>
          <p:cNvSpPr>
            <a:spLocks noGrp="1"/>
          </p:cNvSpPr>
          <p:nvPr>
            <p:ph type="hdr" sz="quarter"/>
          </p:nvPr>
        </p:nvSpPr>
        <p:spPr>
          <a:xfrm>
            <a:off x="2072482" y="152402"/>
            <a:ext cx="3170238" cy="479425"/>
          </a:xfrm>
          <a:prstGeom prst="rect">
            <a:avLst/>
          </a:prstGeom>
        </p:spPr>
        <p:txBody>
          <a:bodyPr vert="horz" lIns="91417" tIns="45708" rIns="91417" bIns="45708" rtlCol="0"/>
          <a:lstStyle>
            <a:lvl1pPr algn="l">
              <a:defRPr sz="1200"/>
            </a:lvl1pPr>
          </a:lstStyle>
          <a:p>
            <a:pPr algn="ctr"/>
            <a:endParaRPr lang="en-US" sz="1400" dirty="0">
              <a:latin typeface="Calibri Light" pitchFamily="34" charset="0"/>
            </a:endParaRPr>
          </a:p>
        </p:txBody>
      </p:sp>
    </p:spTree>
    <p:extLst>
      <p:ext uri="{BB962C8B-B14F-4D97-AF65-F5344CB8AC3E}">
        <p14:creationId xmlns:p14="http://schemas.microsoft.com/office/powerpoint/2010/main" val="49384192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5842" name="Rectangle 2"/>
          <p:cNvSpPr>
            <a:spLocks noGrp="1" noChangeArrowheads="1"/>
          </p:cNvSpPr>
          <p:nvPr>
            <p:ph type="hdr" sz="quarter"/>
          </p:nvPr>
        </p:nvSpPr>
        <p:spPr bwMode="auto">
          <a:xfrm>
            <a:off x="1"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3" name="Rectangle 3"/>
          <p:cNvSpPr>
            <a:spLocks noGrp="1" noChangeArrowheads="1"/>
          </p:cNvSpPr>
          <p:nvPr>
            <p:ph type="dt" idx="1"/>
          </p:nvPr>
        </p:nvSpPr>
        <p:spPr bwMode="auto">
          <a:xfrm>
            <a:off x="4143375" y="3"/>
            <a:ext cx="3170238" cy="479425"/>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lvl1pPr algn="r" defTabSz="966537" eaLnBrk="1" hangingPunct="1">
              <a:defRPr sz="1200">
                <a:latin typeface="Calibri Light" pitchFamily="34" charset="0"/>
              </a:defRPr>
            </a:lvl1pPr>
          </a:lstStyle>
          <a:p>
            <a:pPr>
              <a:defRPr/>
            </a:pPr>
            <a:endParaRPr lang="en-US" dirty="0"/>
          </a:p>
        </p:txBody>
      </p:sp>
      <p:sp>
        <p:nvSpPr>
          <p:cNvPr id="34820" name="Rectangle 4"/>
          <p:cNvSpPr>
            <a:spLocks noGrp="1" noRot="1" noChangeAspect="1" noChangeArrowheads="1" noTextEdit="1"/>
          </p:cNvSpPr>
          <p:nvPr>
            <p:ph type="sldImg" idx="2"/>
          </p:nvPr>
        </p:nvSpPr>
        <p:spPr bwMode="auto">
          <a:xfrm>
            <a:off x="458788" y="720725"/>
            <a:ext cx="6397625" cy="3598863"/>
          </a:xfrm>
          <a:prstGeom prst="rect">
            <a:avLst/>
          </a:prstGeom>
          <a:noFill/>
          <a:ln w="9525">
            <a:solidFill>
              <a:srgbClr val="000000"/>
            </a:solidFill>
            <a:miter lim="800000"/>
            <a:headEnd/>
            <a:tailEnd/>
          </a:ln>
        </p:spPr>
      </p:sp>
      <p:sp>
        <p:nvSpPr>
          <p:cNvPr id="35845" name="Rectangle 5"/>
          <p:cNvSpPr>
            <a:spLocks noGrp="1" noChangeArrowheads="1"/>
          </p:cNvSpPr>
          <p:nvPr>
            <p:ph type="body" sz="quarter" idx="3"/>
          </p:nvPr>
        </p:nvSpPr>
        <p:spPr bwMode="auto">
          <a:xfrm>
            <a:off x="731840" y="4560890"/>
            <a:ext cx="5851525" cy="4319587"/>
          </a:xfrm>
          <a:prstGeom prst="rect">
            <a:avLst/>
          </a:prstGeom>
          <a:noFill/>
          <a:ln w="9525">
            <a:noFill/>
            <a:miter lim="800000"/>
            <a:headEnd/>
            <a:tailEnd/>
          </a:ln>
          <a:effectLst/>
        </p:spPr>
        <p:txBody>
          <a:bodyPr vert="horz" wrap="square" lIns="96636" tIns="48318" rIns="96636" bIns="48318" numCol="1" anchor="t" anchorCtr="0" compatLnSpc="1">
            <a:prstTxWarp prst="textNoShape">
              <a:avLst/>
            </a:prstTxWarp>
          </a:bodyPr>
          <a:lstStyle/>
          <a:p>
            <a:pPr lvl="0"/>
            <a:r>
              <a:rPr lang="en-US" noProof="0" dirty="0"/>
              <a:t>Click to 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35846" name="Rectangle 6"/>
          <p:cNvSpPr>
            <a:spLocks noGrp="1" noChangeArrowheads="1"/>
          </p:cNvSpPr>
          <p:nvPr>
            <p:ph type="ftr" sz="quarter" idx="4"/>
          </p:nvPr>
        </p:nvSpPr>
        <p:spPr bwMode="auto">
          <a:xfrm>
            <a:off x="1"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defTabSz="966537" eaLnBrk="1" hangingPunct="1">
              <a:defRPr sz="1200">
                <a:latin typeface="Calibri Light" pitchFamily="34" charset="0"/>
              </a:defRPr>
            </a:lvl1pPr>
          </a:lstStyle>
          <a:p>
            <a:pPr>
              <a:defRPr/>
            </a:pPr>
            <a:endParaRPr lang="en-US" dirty="0"/>
          </a:p>
        </p:txBody>
      </p:sp>
      <p:sp>
        <p:nvSpPr>
          <p:cNvPr id="35847" name="Rectangle 7"/>
          <p:cNvSpPr>
            <a:spLocks noGrp="1" noChangeArrowheads="1"/>
          </p:cNvSpPr>
          <p:nvPr>
            <p:ph type="sldNum" sz="quarter" idx="5"/>
          </p:nvPr>
        </p:nvSpPr>
        <p:spPr bwMode="auto">
          <a:xfrm>
            <a:off x="4143375" y="9120190"/>
            <a:ext cx="3170238" cy="479425"/>
          </a:xfrm>
          <a:prstGeom prst="rect">
            <a:avLst/>
          </a:prstGeom>
          <a:noFill/>
          <a:ln w="9525">
            <a:noFill/>
            <a:miter lim="800000"/>
            <a:headEnd/>
            <a:tailEnd/>
          </a:ln>
          <a:effectLst/>
        </p:spPr>
        <p:txBody>
          <a:bodyPr vert="horz" wrap="square" lIns="96636" tIns="48318" rIns="96636" bIns="48318" numCol="1" anchor="b" anchorCtr="0" compatLnSpc="1">
            <a:prstTxWarp prst="textNoShape">
              <a:avLst/>
            </a:prstTxWarp>
          </a:bodyPr>
          <a:lstStyle>
            <a:lvl1pPr algn="r" defTabSz="966537" eaLnBrk="1" hangingPunct="1">
              <a:defRPr sz="1200">
                <a:latin typeface="Calibri Light" pitchFamily="34" charset="0"/>
              </a:defRPr>
            </a:lvl1pPr>
          </a:lstStyle>
          <a:p>
            <a:pPr>
              <a:defRPr/>
            </a:pPr>
            <a:fld id="{47C584BF-6945-4E60-B2A7-1638FF8EA8EE}" type="slidenum">
              <a:rPr lang="en-US" smtClean="0"/>
              <a:pPr>
                <a:defRPr/>
              </a:pPr>
              <a:t>‹#›</a:t>
            </a:fld>
            <a:endParaRPr lang="en-US" dirty="0"/>
          </a:p>
        </p:txBody>
      </p:sp>
    </p:spTree>
    <p:extLst>
      <p:ext uri="{BB962C8B-B14F-4D97-AF65-F5344CB8AC3E}">
        <p14:creationId xmlns:p14="http://schemas.microsoft.com/office/powerpoint/2010/main" val="334609909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Light"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Light"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Light"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Light"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Light"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8788" y="720725"/>
            <a:ext cx="6397625" cy="3598863"/>
          </a:xfrm>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47C584BF-6945-4E60-B2A7-1638FF8EA8EE}" type="slidenum">
              <a:rPr lang="en-US" smtClean="0"/>
              <a:pPr>
                <a:defRPr/>
              </a:pPr>
              <a:t>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So does TFS</a:t>
            </a:r>
          </a:p>
        </p:txBody>
      </p:sp>
      <p:sp>
        <p:nvSpPr>
          <p:cNvPr id="4" name="Slide Number Placeholder 3"/>
          <p:cNvSpPr>
            <a:spLocks noGrp="1"/>
          </p:cNvSpPr>
          <p:nvPr>
            <p:ph type="sldNum" sz="quarter" idx="5"/>
          </p:nvPr>
        </p:nvSpPr>
        <p:spPr/>
        <p:txBody>
          <a:bodyPr/>
          <a:lstStyle/>
          <a:p>
            <a:fld id="{3D7B9D4F-5F19-438C-92E8-037C6AE8F87D}" type="slidenum">
              <a:rPr lang="en-US" smtClean="0"/>
              <a:t>10</a:t>
            </a:fld>
            <a:endParaRPr lang="en-US"/>
          </a:p>
        </p:txBody>
      </p:sp>
    </p:spTree>
    <p:extLst>
      <p:ext uri="{BB962C8B-B14F-4D97-AF65-F5344CB8AC3E}">
        <p14:creationId xmlns:p14="http://schemas.microsoft.com/office/powerpoint/2010/main" val="34769341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Combine Kanban boards and drag-and-drop sprint planning with comprehensive traceability and reporting for the perfect home for all your ideas–big and small.</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11</a:t>
            </a:fld>
            <a:endParaRPr lang="en-US"/>
          </a:p>
        </p:txBody>
      </p:sp>
    </p:spTree>
    <p:extLst>
      <p:ext uri="{BB962C8B-B14F-4D97-AF65-F5344CB8AC3E}">
        <p14:creationId xmlns:p14="http://schemas.microsoft.com/office/powerpoint/2010/main" val="11797619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Azure Pipelines is the perfect launchpad for your code – automating your builds and deployments so you spend less time with the nuts and bolts and more time being creative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12</a:t>
            </a:fld>
            <a:endParaRPr lang="en-US"/>
          </a:p>
        </p:txBody>
      </p:sp>
    </p:spTree>
    <p:extLst>
      <p:ext uri="{BB962C8B-B14F-4D97-AF65-F5344CB8AC3E}">
        <p14:creationId xmlns:p14="http://schemas.microsoft.com/office/powerpoint/2010/main" val="3924822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13</a:t>
            </a:fld>
            <a:endParaRPr lang="en-US"/>
          </a:p>
        </p:txBody>
      </p:sp>
    </p:spTree>
    <p:extLst>
      <p:ext uri="{BB962C8B-B14F-4D97-AF65-F5344CB8AC3E}">
        <p14:creationId xmlns:p14="http://schemas.microsoft.com/office/powerpoint/2010/main" val="30719197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14</a:t>
            </a:fld>
            <a:endParaRPr lang="en-US"/>
          </a:p>
        </p:txBody>
      </p:sp>
    </p:spTree>
    <p:extLst>
      <p:ext uri="{BB962C8B-B14F-4D97-AF65-F5344CB8AC3E}">
        <p14:creationId xmlns:p14="http://schemas.microsoft.com/office/powerpoint/2010/main" val="17365717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Collaborate on code changes with threaded discussion and continuous integration for each change. Use forks to promote collaboration with Inner Source workflows. </a:t>
            </a:r>
            <a:endParaRPr lang="en-US"/>
          </a:p>
        </p:txBody>
      </p:sp>
      <p:sp>
        <p:nvSpPr>
          <p:cNvPr id="4" name="Slide Number Placeholder 3"/>
          <p:cNvSpPr>
            <a:spLocks noGrp="1"/>
          </p:cNvSpPr>
          <p:nvPr>
            <p:ph type="sldNum" sz="quarter" idx="10"/>
          </p:nvPr>
        </p:nvSpPr>
        <p:spPr/>
        <p:txBody>
          <a:bodyPr/>
          <a:lstStyle/>
          <a:p>
            <a:fld id="{5F2D3714-B553-A044-BA72-366907BA36B5}" type="slidenum">
              <a:rPr lang="en-US" smtClean="0"/>
              <a:t>15</a:t>
            </a:fld>
            <a:endParaRPr lang="en-US"/>
          </a:p>
        </p:txBody>
      </p:sp>
    </p:spTree>
    <p:extLst>
      <p:ext uri="{BB962C8B-B14F-4D97-AF65-F5344CB8AC3E}">
        <p14:creationId xmlns:p14="http://schemas.microsoft.com/office/powerpoint/2010/main" val="2287690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4100" indent="-344100">
              <a:buFont typeface="Arial" panose="020B0604020202020204" pitchFamily="34" charset="0"/>
              <a:buChar char="•"/>
            </a:pPr>
            <a:r>
              <a:rPr lang="en-US" b="0"/>
              <a:t>Azure’s monitoring solutions provide pre-defined solutions with smart thresholds and intuitive dashboards so you can start getting insights straight away</a:t>
            </a:r>
          </a:p>
          <a:p>
            <a:pPr marL="344100" indent="-344100">
              <a:buFont typeface="Arial" panose="020B0604020202020204" pitchFamily="34" charset="0"/>
              <a:buChar char="•"/>
            </a:pPr>
            <a:r>
              <a:rPr lang="en-US" b="0"/>
              <a:t>Azure Monitor provides metrics for all Azure infrastructure, building upon that you can leverage both Log Analytics and Application Insights to gain greater insights into your Infrastructure and Applications respectively – leveraging Azure to simplify this into standardized dashboards for both your Developer and  your Operations teams</a:t>
            </a:r>
          </a:p>
          <a:p>
            <a:pPr marL="344100" indent="-344100">
              <a:buFont typeface="Arial" panose="020B0604020202020204" pitchFamily="34" charset="0"/>
              <a:buChar char="•"/>
            </a:pPr>
            <a:r>
              <a:rPr lang="en-US" b="0"/>
              <a:t>Spend less time separating the signal from the noise and accelerate you root cause analysis</a:t>
            </a:r>
          </a:p>
          <a:p>
            <a:pPr marL="344100" indent="-344100">
              <a:buFont typeface="Arial" panose="020B0604020202020204" pitchFamily="34" charset="0"/>
              <a:buChar char="•"/>
            </a:pPr>
            <a:r>
              <a:rPr lang="en-US" b="0"/>
              <a:t>You can also automate and integrate into your existing service desk platforms such as Service Now</a:t>
            </a:r>
          </a:p>
          <a:p>
            <a:endParaRPr lang="en-US" b="1"/>
          </a:p>
          <a:p>
            <a:r>
              <a:rPr lang="en-US" b="1"/>
              <a:t>------ (additional product context) ------</a:t>
            </a:r>
          </a:p>
          <a:p>
            <a:endParaRPr lang="en-US" b="1"/>
          </a:p>
          <a:p>
            <a:r>
              <a:rPr lang="en-US" b="1"/>
              <a:t>Monitor your cloud health with Log Analytics</a:t>
            </a:r>
          </a:p>
          <a:p>
            <a:endParaRPr lang="en-US" b="1"/>
          </a:p>
          <a:p>
            <a:pPr marL="344100" indent="-344100">
              <a:buFont typeface="Arial" panose="020B0604020202020204" pitchFamily="34" charset="0"/>
              <a:buChar char="•"/>
            </a:pPr>
            <a:r>
              <a:rPr lang="en-US" sz="1800" b="1"/>
              <a:t>Collect and store your data from any source</a:t>
            </a:r>
            <a:endParaRPr lang="en-US" sz="1800"/>
          </a:p>
          <a:p>
            <a:pPr marL="344100" indent="-344100">
              <a:buFont typeface="Arial" panose="020B0604020202020204" pitchFamily="34" charset="0"/>
              <a:buChar char="•"/>
            </a:pPr>
            <a:r>
              <a:rPr lang="en-US" sz="1800"/>
              <a:t>Easily collect, store, and analyze your systems and operational data from any source, both on-premises and in the cloud.</a:t>
            </a:r>
          </a:p>
          <a:p>
            <a:pPr marL="344100" indent="-344100">
              <a:buFont typeface="Arial" panose="020B0604020202020204" pitchFamily="34" charset="0"/>
              <a:buChar char="•"/>
            </a:pPr>
            <a:r>
              <a:rPr lang="en-US" sz="1800"/>
              <a:t>Collect data from a wide range of sources including virtual machines, storage accounts, activity logs, Windows, Linux Servers, Java, .NET, legacy and modern apps. </a:t>
            </a:r>
          </a:p>
          <a:p>
            <a:pPr marL="344100" indent="-344100">
              <a:buFont typeface="Arial" panose="020B0604020202020204" pitchFamily="34" charset="0"/>
              <a:buChar char="•"/>
            </a:pPr>
            <a:r>
              <a:rPr lang="en-US" sz="1800"/>
              <a:t>Centrally store activity logs, network logs, infrastructure metrics, app data points, diagnostics logs and alerts.</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Gain deep operational insights</a:t>
            </a:r>
            <a:endParaRPr lang="en-US" sz="1800"/>
          </a:p>
          <a:p>
            <a:pPr marL="344100" indent="-344100">
              <a:buFont typeface="Arial" panose="020B0604020202020204" pitchFamily="34" charset="0"/>
              <a:buChar char="•"/>
            </a:pPr>
            <a:r>
              <a:rPr lang="en-US" sz="1800"/>
              <a:t>Understand CPU disk and memory utilization for your virtual machines.</a:t>
            </a:r>
          </a:p>
          <a:p>
            <a:pPr marL="344100" indent="-344100">
              <a:buFont typeface="Arial" panose="020B0604020202020204" pitchFamily="34" charset="0"/>
              <a:buChar char="•"/>
            </a:pPr>
            <a:r>
              <a:rPr lang="en-US" sz="1800"/>
              <a:t>Get a comprehensive view of applications and network dependencies across multiple virtual machines to perform root-cause analysis more quickly.</a:t>
            </a:r>
          </a:p>
          <a:p>
            <a:pPr marL="344100" indent="-344100">
              <a:buFont typeface="Arial" panose="020B0604020202020204" pitchFamily="34" charset="0"/>
              <a:buChar char="•"/>
            </a:pPr>
            <a:r>
              <a:rPr lang="en-US" sz="1800"/>
              <a:t>Track configuration changes, system updates, and malware status to improve security &amp; compliance.</a:t>
            </a:r>
          </a:p>
          <a:p>
            <a:pPr marL="344100" indent="-344100">
              <a:buFont typeface="Arial" panose="020B0604020202020204" pitchFamily="34" charset="0"/>
              <a:buChar char="•"/>
            </a:pPr>
            <a:r>
              <a:rPr lang="en-US" sz="1800"/>
              <a:t>Visualize data in intuitive and customizable dashboards.</a:t>
            </a:r>
          </a:p>
          <a:p>
            <a:pPr marL="344100" indent="-344100">
              <a:buFont typeface="Arial" panose="020B0604020202020204" pitchFamily="34" charset="0"/>
              <a:buChar char="•"/>
            </a:pPr>
            <a:r>
              <a:rPr lang="en-US" sz="1800"/>
              <a:t>Find the information you need quickly using interactive queries and full-text search.</a:t>
            </a:r>
          </a:p>
          <a:p>
            <a:pPr marL="344100" indent="-344100">
              <a:buFont typeface="Arial" panose="020B0604020202020204" pitchFamily="34" charset="0"/>
              <a:buChar char="•"/>
            </a:pPr>
            <a:endParaRPr lang="en-US" sz="1800"/>
          </a:p>
          <a:p>
            <a:pPr marL="344100" indent="-344100">
              <a:buFont typeface="Arial" panose="020B0604020202020204" pitchFamily="34" charset="0"/>
              <a:buChar char="•"/>
            </a:pPr>
            <a:r>
              <a:rPr lang="en-US" sz="1800" b="1"/>
              <a:t>Detect, diagnose and fix issues quickly</a:t>
            </a:r>
            <a:endParaRPr lang="en-US" sz="1800"/>
          </a:p>
          <a:p>
            <a:pPr marL="344100" indent="-344100">
              <a:buFont typeface="Arial" panose="020B0604020202020204" pitchFamily="34" charset="0"/>
              <a:buChar char="•"/>
            </a:pPr>
            <a:r>
              <a:rPr lang="en-US" sz="1800"/>
              <a:t>Get notifications and alerts with rich diagnostic information so you can always stay on top of the issues.</a:t>
            </a:r>
          </a:p>
          <a:p>
            <a:pPr marL="344100" indent="-344100">
              <a:buFont typeface="Arial" panose="020B0604020202020204" pitchFamily="34" charset="0"/>
              <a:buChar char="•"/>
            </a:pPr>
            <a:r>
              <a:rPr lang="en-US" sz="1800"/>
              <a:t>Separate the signal from the noise and accelerate root-cause analysis across platforms using advanced analytics including machine learning algorithms.</a:t>
            </a:r>
          </a:p>
          <a:p>
            <a:pPr marL="344100" indent="-344100">
              <a:buFont typeface="Arial" panose="020B0604020202020204" pitchFamily="34" charset="0"/>
              <a:buChar char="•"/>
            </a:pPr>
            <a:r>
              <a:rPr lang="en-US" sz="1800"/>
              <a:t>Automate the implementation of recommended fixes so you can address issues quickly.</a:t>
            </a:r>
          </a:p>
          <a:p>
            <a:pPr marL="344100" indent="-344100">
              <a:buFont typeface="Arial" panose="020B0604020202020204" pitchFamily="34" charset="0"/>
              <a:buChar char="•"/>
            </a:pPr>
            <a:r>
              <a:rPr lang="en-US" sz="1800"/>
              <a:t>Integrate with customer service systems such as your ticketing tool to speed up implementation of fixes. </a:t>
            </a:r>
          </a:p>
        </p:txBody>
      </p:sp>
      <p:sp>
        <p:nvSpPr>
          <p:cNvPr id="4" name="Header Placeholder 3"/>
          <p:cNvSpPr>
            <a:spLocks noGrp="1"/>
          </p:cNvSpPr>
          <p:nvPr>
            <p:ph type="hdr" sz="quarter" idx="10"/>
          </p:nvPr>
        </p:nvSpPr>
        <p:spPr/>
        <p:txBody>
          <a:bodyPr/>
          <a:lstStyle/>
          <a:p>
            <a:pPr defTabSz="1872013">
              <a:defRPr/>
            </a:pPr>
            <a:r>
              <a:rPr lang="en-US">
                <a:solidFill>
                  <a:prstClr val="black"/>
                </a:solidFill>
              </a:rPr>
              <a:t>Microsoft Worldwide Partner Conference 2016</a:t>
            </a:r>
          </a:p>
        </p:txBody>
      </p:sp>
      <p:sp>
        <p:nvSpPr>
          <p:cNvPr id="5" name="Footer Placeholder 4"/>
          <p:cNvSpPr>
            <a:spLocks noGrp="1"/>
          </p:cNvSpPr>
          <p:nvPr>
            <p:ph type="ftr" sz="quarter" idx="11"/>
          </p:nvPr>
        </p:nvSpPr>
        <p:spPr/>
        <p:txBody>
          <a:bodyPr/>
          <a:lstStyle/>
          <a:p>
            <a:pPr defTabSz="1834597" eaLnBrk="0" hangingPunct="0">
              <a:defRPr/>
            </a:pPr>
            <a:r>
              <a:rPr lang="en-US" sz="800">
                <a:gradFill>
                  <a:gsLst>
                    <a:gs pos="0">
                      <a:prstClr val="black"/>
                    </a:gs>
                    <a:gs pos="100000">
                      <a:prstClr val="black"/>
                    </a:gs>
                  </a:gsLst>
                  <a:lin ang="5400000" scaled="0"/>
                </a:gradFill>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1872013">
              <a:defRPr/>
            </a:pPr>
            <a:fld id="{C260C86A-B365-4C6C-881D-14DBC5DBBC4E}" type="datetime8">
              <a:rPr lang="en-US">
                <a:solidFill>
                  <a:prstClr val="black"/>
                </a:solidFill>
              </a:rPr>
              <a:pPr defTabSz="1872013">
                <a:defRPr/>
              </a:pPr>
              <a:t>6/12/19 10:24 PM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1872013">
              <a:defRPr/>
            </a:pPr>
            <a:fld id="{B4008EB6-D09E-4580-8CD6-DDB14511944F}" type="slidenum">
              <a:rPr lang="en-US">
                <a:solidFill>
                  <a:prstClr val="black"/>
                </a:solidFill>
              </a:rPr>
              <a:pPr defTabSz="1872013">
                <a:defRPr/>
              </a:pPr>
              <a:t>16</a:t>
            </a:fld>
            <a:endParaRPr lang="en-US">
              <a:solidFill>
                <a:prstClr val="black"/>
              </a:solidFill>
            </a:endParaRPr>
          </a:p>
        </p:txBody>
      </p:sp>
    </p:spTree>
    <p:extLst>
      <p:ext uri="{BB962C8B-B14F-4D97-AF65-F5344CB8AC3E}">
        <p14:creationId xmlns:p14="http://schemas.microsoft.com/office/powerpoint/2010/main" val="2090702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2_Title Slide">
    <p:spTree>
      <p:nvGrpSpPr>
        <p:cNvPr id="1" name=""/>
        <p:cNvGrpSpPr/>
        <p:nvPr/>
      </p:nvGrpSpPr>
      <p:grpSpPr>
        <a:xfrm>
          <a:off x="0" y="0"/>
          <a:ext cx="0" cy="0"/>
          <a:chOff x="0" y="0"/>
          <a:chExt cx="0" cy="0"/>
        </a:xfrm>
      </p:grpSpPr>
      <p:sp>
        <p:nvSpPr>
          <p:cNvPr id="32780" name="Title 32779"/>
          <p:cNvSpPr>
            <a:spLocks noGrp="1" noChangeArrowheads="1"/>
          </p:cNvSpPr>
          <p:nvPr>
            <p:ph type="ctrTitle"/>
          </p:nvPr>
        </p:nvSpPr>
        <p:spPr>
          <a:xfrm>
            <a:off x="685800" y="400050"/>
            <a:ext cx="7772400" cy="1885950"/>
          </a:xfrm>
          <a:noFill/>
        </p:spPr>
        <p:txBody>
          <a:bodyPr anchor="b"/>
          <a:lstStyle>
            <a:lvl1pPr algn="r">
              <a:defRPr sz="3200" b="1">
                <a:solidFill>
                  <a:schemeClr val="accent1"/>
                </a:solidFill>
                <a:latin typeface="Calibri Light" pitchFamily="34" charset="0"/>
                <a:cs typeface="Segoe UI" pitchFamily="34" charset="0"/>
              </a:defRPr>
            </a:lvl1pPr>
          </a:lstStyle>
          <a:p>
            <a:r>
              <a:rPr lang="en-US" dirty="0"/>
              <a:t>Click to edit Master title style</a:t>
            </a:r>
          </a:p>
        </p:txBody>
      </p:sp>
      <p:sp>
        <p:nvSpPr>
          <p:cNvPr id="32781" name="Subtitle 32780"/>
          <p:cNvSpPr>
            <a:spLocks noGrp="1" noChangeArrowheads="1"/>
          </p:cNvSpPr>
          <p:nvPr>
            <p:ph type="subTitle" idx="1"/>
          </p:nvPr>
        </p:nvSpPr>
        <p:spPr>
          <a:xfrm>
            <a:off x="2057400" y="2343150"/>
            <a:ext cx="6400800" cy="971550"/>
          </a:xfrm>
        </p:spPr>
        <p:txBody>
          <a:bodyPr/>
          <a:lstStyle>
            <a:lvl1pPr marL="0" indent="0" algn="r">
              <a:buNone/>
              <a:defRPr b="0">
                <a:latin typeface="Calibri Light" pitchFamily="34" charset="0"/>
                <a:cs typeface="Segoe UI" pitchFamily="34" charset="0"/>
              </a:defRPr>
            </a:lvl1pPr>
          </a:lstStyle>
          <a:p>
            <a:r>
              <a:rPr lang="en-US"/>
              <a:t>Click to edit Master subtitle style</a:t>
            </a:r>
            <a:endParaRPr lang="en-US" dirty="0"/>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04800" y="3790950"/>
            <a:ext cx="3282950" cy="1193800"/>
          </a:xfrm>
          <a:prstGeom prst="rect">
            <a:avLst/>
          </a:prstGeom>
        </p:spPr>
      </p:pic>
    </p:spTree>
    <p:extLst>
      <p:ext uri="{BB962C8B-B14F-4D97-AF65-F5344CB8AC3E}">
        <p14:creationId xmlns:p14="http://schemas.microsoft.com/office/powerpoint/2010/main" val="3274037800"/>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8" y="166937"/>
            <a:ext cx="8502029" cy="568516"/>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spTree>
    <p:extLst>
      <p:ext uri="{BB962C8B-B14F-4D97-AF65-F5344CB8AC3E}">
        <p14:creationId xmlns:p14="http://schemas.microsoft.com/office/powerpoint/2010/main" val="1124107924"/>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Device layout">
    <p:spTree>
      <p:nvGrpSpPr>
        <p:cNvPr id="1" name=""/>
        <p:cNvGrpSpPr/>
        <p:nvPr/>
      </p:nvGrpSpPr>
      <p:grpSpPr>
        <a:xfrm>
          <a:off x="0" y="0"/>
          <a:ext cx="0" cy="0"/>
          <a:chOff x="0" y="0"/>
          <a:chExt cx="0" cy="0"/>
        </a:xfrm>
      </p:grpSpPr>
      <p:sp>
        <p:nvSpPr>
          <p:cNvPr id="3" name="Online Image Placeholder 2">
            <a:extLst>
              <a:ext uri="{FF2B5EF4-FFF2-40B4-BE49-F238E27FC236}">
                <a16:creationId xmlns:a16="http://schemas.microsoft.com/office/drawing/2014/main" id="{562D5679-B66F-A244-9E94-0FFE5F1B6168}"/>
              </a:ext>
            </a:extLst>
          </p:cNvPr>
          <p:cNvSpPr>
            <a:spLocks noGrp="1"/>
          </p:cNvSpPr>
          <p:nvPr>
            <p:ph type="clipArt" sz="quarter" idx="11" hasCustomPrompt="1"/>
          </p:nvPr>
        </p:nvSpPr>
        <p:spPr>
          <a:xfrm>
            <a:off x="4486794" y="884878"/>
            <a:ext cx="4335054" cy="2817345"/>
          </a:xfrm>
        </p:spPr>
        <p:txBody>
          <a:bodyPr anchor="ctr">
            <a:noAutofit/>
          </a:bodyPr>
          <a:lstStyle>
            <a:lvl1pPr algn="ctr">
              <a:defRPr sz="1324" b="1">
                <a:latin typeface="+mn-lt"/>
              </a:defRPr>
            </a:lvl1pPr>
          </a:lstStyle>
          <a:p>
            <a:r>
              <a:rPr lang="en-US"/>
              <a:t>Drop photo here</a:t>
            </a:r>
          </a:p>
        </p:txBody>
      </p:sp>
      <p:sp>
        <p:nvSpPr>
          <p:cNvPr id="4" name="Text Placeholder 3"/>
          <p:cNvSpPr>
            <a:spLocks noGrp="1"/>
          </p:cNvSpPr>
          <p:nvPr>
            <p:ph type="body" sz="quarter" idx="10" hasCustomPrompt="1"/>
          </p:nvPr>
        </p:nvSpPr>
        <p:spPr>
          <a:xfrm>
            <a:off x="319818" y="858641"/>
            <a:ext cx="3853631" cy="1930132"/>
          </a:xfrm>
        </p:spPr>
        <p:txBody>
          <a:bodyPr wrap="square" lIns="0" tIns="0" rIns="0" bIns="0">
            <a:noAutofit/>
          </a:bodyPr>
          <a:lstStyle>
            <a:lvl1pPr marL="0" marR="0" indent="0" algn="l" defTabSz="685845" rtl="0" eaLnBrk="1" fontAlgn="auto" latinLnBrk="0" hangingPunct="1">
              <a:lnSpc>
                <a:spcPct val="90000"/>
              </a:lnSpc>
              <a:spcBef>
                <a:spcPts val="0"/>
              </a:spcBef>
              <a:spcAft>
                <a:spcPts val="1912"/>
              </a:spcAft>
              <a:buClrTx/>
              <a:buSzPct val="90000"/>
              <a:buFont typeface="Wingdings" panose="05000000000000000000" pitchFamily="2" charset="2"/>
              <a:buNone/>
              <a:tabLst/>
              <a:defRPr sz="2059" b="0" i="0">
                <a:solidFill>
                  <a:srgbClr val="000000"/>
                </a:solidFill>
                <a:latin typeface="+mn-lt"/>
              </a:defRPr>
            </a:lvl1pPr>
            <a:lvl2pPr marL="168090" marR="0" indent="0" algn="l" defTabSz="685845" rtl="0" eaLnBrk="1" fontAlgn="auto" latinLnBrk="0" hangingPunct="1">
              <a:lnSpc>
                <a:spcPct val="90000"/>
              </a:lnSpc>
              <a:spcBef>
                <a:spcPct val="20000"/>
              </a:spcBef>
              <a:spcAft>
                <a:spcPts val="0"/>
              </a:spcAft>
              <a:buClrTx/>
              <a:buSzPct val="90000"/>
              <a:buFont typeface="Wingdings" panose="05000000000000000000" pitchFamily="2" charset="2"/>
              <a:buNone/>
              <a:tabLst/>
              <a:defRPr/>
            </a:lvl2pPr>
            <a:lvl3pPr marL="336179" indent="0">
              <a:buNone/>
              <a:defRPr/>
            </a:lvl3pPr>
            <a:lvl4pPr marL="504269" indent="0">
              <a:buNone/>
              <a:defRPr/>
            </a:lvl4pPr>
            <a:lvl5pPr marL="672358" indent="0">
              <a:buNone/>
              <a:defRPr/>
            </a:lvl5pPr>
          </a:lstStyle>
          <a:p>
            <a:pPr lvl="0"/>
            <a:r>
              <a:rPr lang="pt-BR"/>
              <a:t>Subhead Segoe UI 28pt</a:t>
            </a:r>
          </a:p>
          <a:p>
            <a:pPr lvl="0"/>
            <a:r>
              <a:rPr lang="pt-BR"/>
              <a:t>Subhead Segoe UI 28pt</a:t>
            </a:r>
          </a:p>
          <a:p>
            <a:pPr lvl="0"/>
            <a:r>
              <a:rPr lang="pt-BR"/>
              <a:t>Subhead Segoe UI 28pt</a:t>
            </a:r>
          </a:p>
        </p:txBody>
      </p:sp>
      <p:sp>
        <p:nvSpPr>
          <p:cNvPr id="6" name="Title Placeholder 1">
            <a:extLst>
              <a:ext uri="{FF2B5EF4-FFF2-40B4-BE49-F238E27FC236}">
                <a16:creationId xmlns:a16="http://schemas.microsoft.com/office/drawing/2014/main" id="{E60CBD1C-0AFE-4EB9-94D7-943981FE05EE}"/>
              </a:ext>
            </a:extLst>
          </p:cNvPr>
          <p:cNvSpPr>
            <a:spLocks noGrp="1"/>
          </p:cNvSpPr>
          <p:nvPr>
            <p:ph type="title" hasCustomPrompt="1"/>
          </p:nvPr>
        </p:nvSpPr>
        <p:spPr>
          <a:xfrm>
            <a:off x="319818"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Device layout</a:t>
            </a:r>
          </a:p>
        </p:txBody>
      </p:sp>
    </p:spTree>
    <p:extLst>
      <p:ext uri="{BB962C8B-B14F-4D97-AF65-F5344CB8AC3E}">
        <p14:creationId xmlns:p14="http://schemas.microsoft.com/office/powerpoint/2010/main" val="364474297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40757557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1"/>
                </a:solidFill>
                <a:latin typeface="Calibri"/>
                <a:ea typeface="+mj-ea"/>
                <a:cs typeface="Segoe UI" pitchFamily="34" charset="0"/>
              </a:defRPr>
            </a:lvl1pPr>
          </a:lstStyle>
          <a:p>
            <a:r>
              <a:rPr lang="en-US" dirty="0"/>
              <a:t>Click to edit Master title style</a:t>
            </a:r>
          </a:p>
        </p:txBody>
      </p:sp>
      <p:sp>
        <p:nvSpPr>
          <p:cNvPr id="3"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4" name="Picture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4174362362"/>
      </p:ext>
    </p:extLst>
  </p:cSld>
  <p:clrMapOvr>
    <a:masterClrMapping/>
  </p:clrMapOvr>
  <p:transition>
    <p:fade/>
  </p:transition>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ferences">
    <p:spTree>
      <p:nvGrpSpPr>
        <p:cNvPr id="1" name=""/>
        <p:cNvGrpSpPr/>
        <p:nvPr/>
      </p:nvGrpSpPr>
      <p:grpSpPr>
        <a:xfrm>
          <a:off x="0" y="0"/>
          <a:ext cx="0" cy="0"/>
          <a:chOff x="0" y="0"/>
          <a:chExt cx="0" cy="0"/>
        </a:xfrm>
      </p:grpSpPr>
      <p:sp>
        <p:nvSpPr>
          <p:cNvPr id="2" name="Title 1"/>
          <p:cNvSpPr>
            <a:spLocks noGrp="1"/>
          </p:cNvSpPr>
          <p:nvPr>
            <p:ph type="title" hasCustomPrompt="1"/>
          </p:nvPr>
        </p:nvSpPr>
        <p:spPr>
          <a:noFill/>
        </p:spPr>
        <p:txBody>
          <a:bodyPr rtlCol="0"/>
          <a:lstStyle>
            <a:lvl1pPr marL="0" indent="0" algn="ctr" defTabSz="-13873163" rtl="0" eaLnBrk="1" fontAlgn="base" hangingPunct="1">
              <a:spcBef>
                <a:spcPct val="0"/>
              </a:spcBef>
              <a:spcAft>
                <a:spcPct val="0"/>
              </a:spcAft>
              <a:defRPr lang="en-US" sz="2900" b="1" dirty="0">
                <a:solidFill>
                  <a:schemeClr val="accent1"/>
                </a:solidFill>
                <a:latin typeface="+mj-lt"/>
                <a:ea typeface="+mj-ea"/>
                <a:cs typeface="Segoe UI" pitchFamily="34" charset="0"/>
              </a:defRPr>
            </a:lvl1pPr>
          </a:lstStyle>
          <a:p>
            <a:r>
              <a:rPr lang="en-US" dirty="0"/>
              <a:t>References</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Box 10"/>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3732271582"/>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de Samp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dirty="0"/>
              <a:t>Click to edit Master title style</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152274469"/>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lstStyle>
            <a:lvl1pPr>
              <a:defRPr>
                <a:solidFill>
                  <a:schemeClr val="accent1"/>
                </a:solidFill>
              </a:defRPr>
            </a:lvl1pPr>
          </a:lstStyle>
          <a:p>
            <a:r>
              <a:rPr lang="en-US" dirty="0"/>
              <a:t>Click to edit Master title style</a:t>
            </a:r>
          </a:p>
        </p:txBody>
      </p:sp>
    </p:spTree>
    <p:extLst>
      <p:ext uri="{BB962C8B-B14F-4D97-AF65-F5344CB8AC3E}">
        <p14:creationId xmlns:p14="http://schemas.microsoft.com/office/powerpoint/2010/main" val="1109941804"/>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accent1"/>
                </a:solidFill>
              </a:defRPr>
            </a:lvl1pPr>
          </a:lstStyle>
          <a:p>
            <a:r>
              <a:rPr lang="en-US" dirty="0"/>
              <a:t>Click to edit Master title style</a:t>
            </a:r>
          </a:p>
        </p:txBody>
      </p:sp>
      <p:sp>
        <p:nvSpPr>
          <p:cNvPr id="7" name="TextBox 6"/>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2493171712"/>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Section Header">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85800" y="2180035"/>
            <a:ext cx="7772400" cy="1125140"/>
          </a:xfrm>
        </p:spPr>
        <p:txBody>
          <a:bodyPr anchor="b"/>
          <a:lstStyle>
            <a:lvl1pPr marL="0" indent="0">
              <a:buNone/>
              <a:defRPr sz="2100" i="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a:t>Click to edit Master text styles</a:t>
            </a:r>
          </a:p>
        </p:txBody>
      </p:sp>
      <p:sp>
        <p:nvSpPr>
          <p:cNvPr id="4" name="Title 3"/>
          <p:cNvSpPr>
            <a:spLocks noGrp="1"/>
          </p:cNvSpPr>
          <p:nvPr>
            <p:ph type="title"/>
          </p:nvPr>
        </p:nvSpPr>
        <p:spPr>
          <a:xfrm>
            <a:off x="685800" y="3371850"/>
            <a:ext cx="7772400" cy="571500"/>
          </a:xfrm>
        </p:spPr>
        <p:txBody>
          <a:bodyPr/>
          <a:lstStyle>
            <a:lvl1pPr algn="l">
              <a:defRPr>
                <a:solidFill>
                  <a:schemeClr val="accent1"/>
                </a:solidFill>
              </a:defRPr>
            </a:lvl1pPr>
          </a:lstStyle>
          <a:p>
            <a:r>
              <a:rPr lang="en-US" dirty="0"/>
              <a:t>Click to edit Master title style</a:t>
            </a:r>
          </a:p>
        </p:txBody>
      </p:sp>
      <p:sp>
        <p:nvSpPr>
          <p:cNvPr id="8" name="TextBox 7"/>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0" name="Picture 9"/>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974238297"/>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lang="en-US" sz="2900" b="1" dirty="0">
                <a:solidFill>
                  <a:schemeClr val="accent1"/>
                </a:solidFill>
                <a:latin typeface="+mj-lt"/>
                <a:ea typeface="+mj-ea"/>
                <a:cs typeface="Segoe UI" pitchFamily="34" charset="0"/>
              </a:defRPr>
            </a:lvl1pPr>
          </a:lstStyle>
          <a:p>
            <a:r>
              <a:rPr lang="en-US" dirty="0"/>
              <a:t>Click to edit Master title style</a:t>
            </a:r>
          </a:p>
        </p:txBody>
      </p:sp>
      <p:sp>
        <p:nvSpPr>
          <p:cNvPr id="8"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Box 8"/>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1" name="Pictur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187746688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bwMode="white">
          <a:xfrm>
            <a:off x="457200" y="292894"/>
            <a:ext cx="8229600" cy="571500"/>
          </a:xfrm>
        </p:spPr>
        <p:txBody>
          <a:bodyPr/>
          <a:lstStyle>
            <a:lvl1pPr algn="ctr">
              <a:defRPr>
                <a:solidFill>
                  <a:schemeClr val="accent1"/>
                </a:solidFill>
              </a:defRPr>
            </a:lvl1pPr>
          </a:lstStyle>
          <a:p>
            <a:r>
              <a:rPr lang="en-US" dirty="0"/>
              <a:t>Demo</a:t>
            </a:r>
          </a:p>
        </p:txBody>
      </p:sp>
      <p:sp>
        <p:nvSpPr>
          <p:cNvPr id="11" name="Text Placeholder 2"/>
          <p:cNvSpPr>
            <a:spLocks noGrp="1"/>
          </p:cNvSpPr>
          <p:nvPr>
            <p:ph type="body" idx="1"/>
          </p:nvPr>
        </p:nvSpPr>
        <p:spPr>
          <a:xfrm>
            <a:off x="457200" y="1028700"/>
            <a:ext cx="8229600" cy="3200400"/>
          </a:xfrm>
        </p:spPr>
        <p:txBody>
          <a:bodyPr rtlCol="0"/>
          <a:lstStyle>
            <a:lvl1pPr>
              <a:buClrTx/>
              <a:buFont typeface="Wingdings" pitchFamily="2" charset="2"/>
              <a:buChar char="§"/>
              <a:defRPr sz="2100" b="1">
                <a:latin typeface="Calibri" pitchFamily="34" charset="0"/>
              </a:defRPr>
            </a:lvl1pPr>
            <a:lvl2pPr>
              <a:buClrTx/>
              <a:buFont typeface="Wingdings" pitchFamily="2" charset="2"/>
              <a:buChar char="o"/>
              <a:defRPr sz="1900" b="0">
                <a:latin typeface="Calibri Light" pitchFamily="34" charset="0"/>
              </a:defRPr>
            </a:lvl2pPr>
            <a:lvl3pPr>
              <a:buClrTx/>
              <a:buFont typeface="Wingdings" pitchFamily="2" charset="2"/>
              <a:buChar char="o"/>
              <a:defRPr sz="1700" b="0">
                <a:latin typeface="Calibri Light" pitchFamily="34" charset="0"/>
              </a:defRPr>
            </a:lvl3pPr>
            <a:lvl4pPr>
              <a:buClrTx/>
              <a:buFont typeface="Wingdings" pitchFamily="2" charset="2"/>
              <a:buChar char="o"/>
              <a:defRPr sz="1500" b="0">
                <a:latin typeface="Calibri Light" pitchFamily="34" charset="0"/>
              </a:defRPr>
            </a:lvl4pPr>
            <a:lvl5pPr>
              <a:buClrTx/>
              <a:buFont typeface="Wingdings" pitchFamily="2" charset="2"/>
              <a:buChar char="o"/>
              <a:defRPr sz="1300" b="0">
                <a:latin typeface="Calibri Light"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Box 9"/>
          <p:cNvSpPr txBox="1"/>
          <p:nvPr userDrawn="1"/>
        </p:nvSpPr>
        <p:spPr bwMode="auto">
          <a:xfrm>
            <a:off x="5867400" y="4850349"/>
            <a:ext cx="3276600" cy="230832"/>
          </a:xfrm>
          <a:prstGeom prst="rect">
            <a:avLst/>
          </a:prstGeom>
          <a:noFill/>
          <a:ln w="9525">
            <a:noFill/>
            <a:miter lim="800000"/>
            <a:headEnd/>
            <a:tailEnd/>
          </a:ln>
        </p:spPr>
        <p:txBody>
          <a:bodyPr wrap="square" rtlCol="0">
            <a:spAutoFit/>
          </a:bodyPr>
          <a:lstStyle/>
          <a:p>
            <a:pPr algn="r"/>
            <a:r>
              <a:rPr lang="en-US" sz="900" b="0" u="none" dirty="0">
                <a:solidFill>
                  <a:srgbClr val="000000"/>
                </a:solidFill>
                <a:latin typeface="Calibri"/>
                <a:cs typeface="Mangal" pitchFamily="18" charset="0"/>
              </a:rPr>
              <a:t>© </a:t>
            </a:r>
            <a:r>
              <a:rPr lang="en-US" sz="900" b="0" u="none" dirty="0" err="1">
                <a:solidFill>
                  <a:srgbClr val="000000"/>
                </a:solidFill>
                <a:latin typeface="Calibri"/>
                <a:cs typeface="Mangal" pitchFamily="18" charset="0"/>
              </a:rPr>
              <a:t>DEVintersection</a:t>
            </a:r>
            <a:r>
              <a:rPr lang="en-US" sz="900" b="0" u="none" dirty="0">
                <a:solidFill>
                  <a:srgbClr val="000000"/>
                </a:solidFill>
                <a:latin typeface="Calibri"/>
                <a:cs typeface="Mangal" pitchFamily="18" charset="0"/>
              </a:rPr>
              <a:t>   All rights reserved.</a:t>
            </a:r>
          </a:p>
        </p:txBody>
      </p:sp>
      <p:pic>
        <p:nvPicPr>
          <p:cNvPr id="12" name="Picture 1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28600" y="4705349"/>
            <a:ext cx="1033535" cy="375831"/>
          </a:xfrm>
          <a:prstGeom prst="rect">
            <a:avLst/>
          </a:prstGeom>
        </p:spPr>
      </p:pic>
    </p:spTree>
    <p:extLst>
      <p:ext uri="{BB962C8B-B14F-4D97-AF65-F5344CB8AC3E}">
        <p14:creationId xmlns:p14="http://schemas.microsoft.com/office/powerpoint/2010/main" val="22210480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7" name="Rectangle 1025"/>
          <p:cNvSpPr>
            <a:spLocks noGrp="1" noChangeArrowheads="1"/>
          </p:cNvSpPr>
          <p:nvPr>
            <p:ph type="body" idx="1"/>
          </p:nvPr>
        </p:nvSpPr>
        <p:spPr bwMode="auto">
          <a:xfrm>
            <a:off x="457200" y="1028700"/>
            <a:ext cx="8229600" cy="33718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28" name="Rectangle 1026"/>
          <p:cNvSpPr>
            <a:spLocks noGrp="1" noChangeArrowheads="1"/>
          </p:cNvSpPr>
          <p:nvPr>
            <p:ph type="title"/>
          </p:nvPr>
        </p:nvSpPr>
        <p:spPr bwMode="auto">
          <a:xfrm>
            <a:off x="457200" y="228600"/>
            <a:ext cx="82296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a:t>Click to edit Master title style</a:t>
            </a:r>
          </a:p>
        </p:txBody>
      </p:sp>
    </p:spTree>
    <p:extLst>
      <p:ext uri="{BB962C8B-B14F-4D97-AF65-F5344CB8AC3E}">
        <p14:creationId xmlns:p14="http://schemas.microsoft.com/office/powerpoint/2010/main" val="205248399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fade/>
  </p:transition>
  <p:hf hdr="0" ftr="0" dt="0"/>
  <p:txStyles>
    <p:titleStyle>
      <a:lvl1pPr marL="0" indent="0" algn="ctr" defTabSz="-13873163" rtl="0" eaLnBrk="1" fontAlgn="base" hangingPunct="1">
        <a:spcBef>
          <a:spcPct val="0"/>
        </a:spcBef>
        <a:spcAft>
          <a:spcPct val="0"/>
        </a:spcAft>
        <a:defRPr lang="en-US" sz="2900" b="1" dirty="0" smtClean="0">
          <a:solidFill>
            <a:schemeClr val="accent1"/>
          </a:solidFill>
          <a:latin typeface="Calibri"/>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p:titleStyle>
    <p:bodyStyle>
      <a:lvl1pPr marL="342900" indent="-342900" algn="l" defTabSz="-13873163" rtl="0" eaLnBrk="1" fontAlgn="base" hangingPunct="1">
        <a:spcBef>
          <a:spcPct val="20000"/>
        </a:spcBef>
        <a:spcAft>
          <a:spcPct val="0"/>
        </a:spcAft>
        <a:buFont typeface="Wingdings" pitchFamily="2" charset="2"/>
        <a:buChar char="§"/>
        <a:defRPr sz="2100" b="1">
          <a:solidFill>
            <a:schemeClr val="tx1"/>
          </a:solidFill>
          <a:latin typeface="Calibri" pitchFamily="34" charset="0"/>
          <a:ea typeface="+mn-ea"/>
          <a:cs typeface="Segoe UI" pitchFamily="34" charset="0"/>
        </a:defRPr>
      </a:lvl1pPr>
      <a:lvl2pPr marL="742950" indent="-285750" algn="l" defTabSz="-13873163" rtl="0" eaLnBrk="1" fontAlgn="base" hangingPunct="1">
        <a:spcBef>
          <a:spcPct val="20000"/>
        </a:spcBef>
        <a:spcAft>
          <a:spcPct val="0"/>
        </a:spcAft>
        <a:buSzPct val="50000"/>
        <a:buFont typeface="Wingdings" pitchFamily="2" charset="2"/>
        <a:buChar char="o"/>
        <a:defRPr sz="1900">
          <a:solidFill>
            <a:schemeClr val="tx1"/>
          </a:solidFill>
          <a:latin typeface="Calibri Light" pitchFamily="34" charset="0"/>
          <a:cs typeface="Segoe UI" pitchFamily="34" charset="0"/>
        </a:defRPr>
      </a:lvl2pPr>
      <a:lvl3pPr marL="1143000" indent="-228600" algn="l" defTabSz="-13873163" rtl="0" eaLnBrk="1" fontAlgn="base" hangingPunct="1">
        <a:spcBef>
          <a:spcPct val="20000"/>
        </a:spcBef>
        <a:spcAft>
          <a:spcPct val="0"/>
        </a:spcAft>
        <a:buSzPct val="50000"/>
        <a:buFont typeface="Wingdings" pitchFamily="2" charset="2"/>
        <a:buChar char="o"/>
        <a:defRPr sz="1700">
          <a:solidFill>
            <a:schemeClr val="tx1"/>
          </a:solidFill>
          <a:latin typeface="Calibri Light" pitchFamily="34" charset="0"/>
          <a:cs typeface="Segoe UI" pitchFamily="34" charset="0"/>
        </a:defRPr>
      </a:lvl3pPr>
      <a:lvl4pPr marL="1600200" indent="-228600" algn="l" defTabSz="-13873163" rtl="0" eaLnBrk="1" fontAlgn="base" hangingPunct="1">
        <a:spcBef>
          <a:spcPct val="20000"/>
        </a:spcBef>
        <a:spcAft>
          <a:spcPct val="0"/>
        </a:spcAft>
        <a:buSzPct val="50000"/>
        <a:buFont typeface="Wingdings" pitchFamily="2" charset="2"/>
        <a:buChar char="o"/>
        <a:defRPr sz="1500">
          <a:solidFill>
            <a:schemeClr val="tx1"/>
          </a:solidFill>
          <a:latin typeface="Calibri Light" pitchFamily="34" charset="0"/>
          <a:cs typeface="Segoe UI" pitchFamily="34" charset="0"/>
        </a:defRPr>
      </a:lvl4pPr>
      <a:lvl5pPr marL="2057400" indent="-228600" algn="l" defTabSz="-13873163" rtl="0" eaLnBrk="1" fontAlgn="base" hangingPunct="1">
        <a:spcBef>
          <a:spcPct val="20000"/>
        </a:spcBef>
        <a:spcAft>
          <a:spcPct val="0"/>
        </a:spcAft>
        <a:buSzPct val="50000"/>
        <a:buFont typeface="Wingdings" pitchFamily="2" charset="2"/>
        <a:buChar char="o"/>
        <a:defRPr sz="1300">
          <a:solidFill>
            <a:schemeClr val="tx1"/>
          </a:solidFill>
          <a:latin typeface="Calibri Light" pitchFamily="34" charset="0"/>
          <a:cs typeface="Segoe UI" pitchFamily="34" charset="0"/>
        </a:defRPr>
      </a:lvl5pPr>
      <a:lvl6pPr marL="25146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6pPr>
      <a:lvl7pPr marL="29718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7pPr>
      <a:lvl8pPr marL="34290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8pPr>
      <a:lvl9pPr marL="3886200" indent="-228600" algn="l" eaLnBrk="1" fontAlgn="base" hangingPunct="1">
        <a:spcBef>
          <a:spcPct val="20000"/>
        </a:spcBef>
        <a:spcAft>
          <a:spcPct val="0"/>
        </a:spcAft>
        <a:buClr>
          <a:schemeClr val="accent1">
            <a:alpha val="100000"/>
          </a:schemeClr>
        </a:buClr>
        <a:buFont typeface="Wingdings"/>
        <a:buChar char=""/>
        <a:defRPr sz="1400" b="1">
          <a:solidFill>
            <a:schemeClr val="tx1">
              <a:alpha val="100000"/>
            </a:schemeClr>
          </a:solidFill>
          <a:latin typeface="+mn-lt"/>
        </a:defRPr>
      </a:lvl9pPr>
    </p:bodyStyle>
    <p:otherStyle>
      <a:lvl1pPr algn="l" eaLnBrk="1" fontAlgn="base" hangingPunct="1">
        <a:spcBef>
          <a:spcPct val="0"/>
        </a:spcBef>
        <a:spcAft>
          <a:spcPct val="0"/>
        </a:spcAft>
        <a:defRPr>
          <a:solidFill>
            <a:schemeClr val="tx1">
              <a:alpha val="100000"/>
            </a:schemeClr>
          </a:solidFill>
          <a:latin typeface="Arial"/>
        </a:defRPr>
      </a:lvl1pPr>
      <a:lvl2pPr marL="457200" algn="l" eaLnBrk="1" fontAlgn="base" hangingPunct="1">
        <a:spcBef>
          <a:spcPct val="0"/>
        </a:spcBef>
        <a:spcAft>
          <a:spcPct val="0"/>
        </a:spcAft>
        <a:defRPr>
          <a:solidFill>
            <a:schemeClr val="tx1">
              <a:alpha val="100000"/>
            </a:schemeClr>
          </a:solidFill>
          <a:latin typeface="Arial"/>
        </a:defRPr>
      </a:lvl2pPr>
      <a:lvl3pPr marL="914400" algn="l" eaLnBrk="1" fontAlgn="base" hangingPunct="1">
        <a:spcBef>
          <a:spcPct val="0"/>
        </a:spcBef>
        <a:spcAft>
          <a:spcPct val="0"/>
        </a:spcAft>
        <a:defRPr>
          <a:solidFill>
            <a:schemeClr val="tx1">
              <a:alpha val="100000"/>
            </a:schemeClr>
          </a:solidFill>
          <a:latin typeface="Arial"/>
        </a:defRPr>
      </a:lvl3pPr>
      <a:lvl4pPr marL="1371600" algn="l" eaLnBrk="1" fontAlgn="base" hangingPunct="1">
        <a:spcBef>
          <a:spcPct val="0"/>
        </a:spcBef>
        <a:spcAft>
          <a:spcPct val="0"/>
        </a:spcAft>
        <a:defRPr>
          <a:solidFill>
            <a:schemeClr val="tx1">
              <a:alpha val="100000"/>
            </a:schemeClr>
          </a:solidFill>
          <a:latin typeface="Arial"/>
        </a:defRPr>
      </a:lvl4pPr>
      <a:lvl5pPr marL="1828800" algn="l" eaLnBrk="1" fontAlgn="base" hangingPunct="1">
        <a:spcBef>
          <a:spcPct val="0"/>
        </a:spcBef>
        <a:spcAft>
          <a:spcPct val="0"/>
        </a:spcAft>
        <a:defRPr>
          <a:solidFill>
            <a:schemeClr val="tx1">
              <a:alpha val="100000"/>
            </a:schemeClr>
          </a:solidFill>
          <a:latin typeface="Arial"/>
        </a:defRPr>
      </a:lvl5pPr>
      <a:lvl6pPr marL="2286000" algn="l" eaLnBrk="1" fontAlgn="base" hangingPunct="1">
        <a:spcBef>
          <a:spcPct val="0"/>
        </a:spcBef>
        <a:spcAft>
          <a:spcPct val="0"/>
        </a:spcAft>
        <a:defRPr>
          <a:solidFill>
            <a:schemeClr val="tx1">
              <a:alpha val="100000"/>
            </a:schemeClr>
          </a:solidFill>
          <a:latin typeface="Arial"/>
        </a:defRPr>
      </a:lvl6pPr>
      <a:lvl7pPr marL="2743200" algn="l" eaLnBrk="1" fontAlgn="base" hangingPunct="1">
        <a:spcBef>
          <a:spcPct val="0"/>
        </a:spcBef>
        <a:spcAft>
          <a:spcPct val="0"/>
        </a:spcAft>
        <a:defRPr>
          <a:solidFill>
            <a:schemeClr val="tx1">
              <a:alpha val="100000"/>
            </a:schemeClr>
          </a:solidFill>
          <a:latin typeface="Arial"/>
        </a:defRPr>
      </a:lvl7pPr>
      <a:lvl8pPr marL="3200400" algn="l" eaLnBrk="1" fontAlgn="base" hangingPunct="1">
        <a:spcBef>
          <a:spcPct val="0"/>
        </a:spcBef>
        <a:spcAft>
          <a:spcPct val="0"/>
        </a:spcAft>
        <a:defRPr>
          <a:solidFill>
            <a:schemeClr val="tx1">
              <a:alpha val="100000"/>
            </a:schemeClr>
          </a:solidFill>
          <a:latin typeface="Arial"/>
        </a:defRPr>
      </a:lvl8pPr>
      <a:lvl9pPr marL="3657600" algn="l" eaLnBrk="1" fontAlgn="base" hangingPunct="1">
        <a:spcBef>
          <a:spcPct val="0"/>
        </a:spcBef>
        <a:spcAft>
          <a:spcPct val="0"/>
        </a:spcAft>
        <a:defRPr>
          <a:solidFill>
            <a:schemeClr val="tx1">
              <a:alpha val="100000"/>
            </a:schemeClr>
          </a:solidFill>
          <a:latin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svg"/><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sv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sv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svg"/><Relationship Id="rId12"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sv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1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png"/><Relationship Id="rId7" Type="http://schemas.openxmlformats.org/officeDocument/2006/relationships/image" Target="../media/image35.sv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34.png"/><Relationship Id="rId5" Type="http://schemas.openxmlformats.org/officeDocument/2006/relationships/image" Target="../media/image33.svg"/><Relationship Id="rId10" Type="http://schemas.openxmlformats.org/officeDocument/2006/relationships/image" Target="../media/image38.png"/><Relationship Id="rId4" Type="http://schemas.openxmlformats.org/officeDocument/2006/relationships/image" Target="../media/image32.png"/><Relationship Id="rId9" Type="http://schemas.openxmlformats.org/officeDocument/2006/relationships/image" Target="../media/image37.sv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14.png"/><Relationship Id="rId7" Type="http://schemas.openxmlformats.org/officeDocument/2006/relationships/image" Target="../media/image42.svg"/><Relationship Id="rId2" Type="http://schemas.openxmlformats.org/officeDocument/2006/relationships/notesSlide" Target="../notesSlides/notesSlide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40.svg"/><Relationship Id="rId10" Type="http://schemas.openxmlformats.org/officeDocument/2006/relationships/image" Target="../media/image45.png"/><Relationship Id="rId4" Type="http://schemas.openxmlformats.org/officeDocument/2006/relationships/image" Target="../media/image39.png"/><Relationship Id="rId9" Type="http://schemas.openxmlformats.org/officeDocument/2006/relationships/image" Target="../media/image44.svg"/></Relationships>
</file>

<file path=ppt/slides/_rels/slide1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14.png"/><Relationship Id="rId7" Type="http://schemas.openxmlformats.org/officeDocument/2006/relationships/image" Target="../media/image49.sv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48.pn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1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5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8.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400050"/>
            <a:ext cx="7772400" cy="1543050"/>
          </a:xfrm>
        </p:spPr>
        <p:txBody>
          <a:bodyPr/>
          <a:lstStyle/>
          <a:p>
            <a:br>
              <a:rPr lang="en-US" sz="3600" dirty="0">
                <a:solidFill>
                  <a:srgbClr val="133D80"/>
                </a:solidFill>
              </a:rPr>
            </a:br>
            <a:r>
              <a:rPr lang="en-US" sz="3600" dirty="0"/>
              <a:t>Automated Delivery for .NET Applications</a:t>
            </a:r>
          </a:p>
        </p:txBody>
      </p:sp>
      <p:sp>
        <p:nvSpPr>
          <p:cNvPr id="3" name="Subtitle 2"/>
          <p:cNvSpPr>
            <a:spLocks noGrp="1"/>
          </p:cNvSpPr>
          <p:nvPr>
            <p:ph type="subTitle" idx="1"/>
          </p:nvPr>
        </p:nvSpPr>
        <p:spPr>
          <a:xfrm>
            <a:off x="2057400" y="2000250"/>
            <a:ext cx="6400800" cy="971550"/>
          </a:xfrm>
        </p:spPr>
        <p:txBody>
          <a:bodyPr/>
          <a:lstStyle/>
          <a:p>
            <a:r>
              <a:rPr lang="en-US" dirty="0"/>
              <a:t>Javier Lozano</a:t>
            </a:r>
          </a:p>
          <a:p>
            <a:r>
              <a:rPr lang="en-US" dirty="0" err="1"/>
              <a:t>Lozanotek</a:t>
            </a:r>
            <a:r>
              <a:rPr lang="en-US" dirty="0"/>
              <a:t>, Inc.</a:t>
            </a:r>
          </a:p>
          <a:p>
            <a:endParaRPr lang="en-US" dirty="0"/>
          </a:p>
          <a:p>
            <a:r>
              <a:rPr lang="en-US" dirty="0" err="1"/>
              <a:t>javier@lozanotek.com</a:t>
            </a:r>
            <a:endParaRPr lang="en-US" dirty="0"/>
          </a:p>
        </p:txBody>
      </p:sp>
    </p:spTree>
    <p:extLst>
      <p:ext uri="{BB962C8B-B14F-4D97-AF65-F5344CB8AC3E}">
        <p14:creationId xmlns:p14="http://schemas.microsoft.com/office/powerpoint/2010/main" val="202960849"/>
      </p:ext>
    </p:extLst>
  </p:cSld>
  <p:clrMapOvr>
    <a:masterClrMapping/>
  </p:clrMapOvr>
  <mc:AlternateContent xmlns:mc="http://schemas.openxmlformats.org/markup-compatibility/2006" xmlns:p14="http://schemas.microsoft.com/office/powerpoint/2010/main">
    <mc:Choice Requires="p14">
      <p:transition p14:dur="0"/>
    </mc:Choice>
    <mc:Fallback xmlns:mv="urn:schemas-microsoft-com:mac:vml" xmlns="">
      <mp:transition xmlns:mp="http://schemas.microsoft.com/office/mac/powerpoint/2008/mai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4167758-A408-481B-A88D-85B8E25EA98D}"/>
              </a:ext>
            </a:extLst>
          </p:cNvPr>
          <p:cNvSpPr>
            <a:spLocks noGrp="1"/>
          </p:cNvSpPr>
          <p:nvPr>
            <p:ph type="title"/>
          </p:nvPr>
        </p:nvSpPr>
        <p:spPr/>
        <p:txBody>
          <a:bodyPr/>
          <a:lstStyle/>
          <a:p>
            <a:r>
              <a:rPr lang="en-US" sz="4412" dirty="0"/>
              <a:t>Azure DevOps</a:t>
            </a:r>
          </a:p>
        </p:txBody>
      </p:sp>
      <p:sp>
        <p:nvSpPr>
          <p:cNvPr id="20" name="TextBox 19">
            <a:extLst>
              <a:ext uri="{FF2B5EF4-FFF2-40B4-BE49-F238E27FC236}">
                <a16:creationId xmlns:a16="http://schemas.microsoft.com/office/drawing/2014/main" id="{A0A4A143-27D4-49CE-ACD0-037EABF28846}"/>
              </a:ext>
            </a:extLst>
          </p:cNvPr>
          <p:cNvSpPr txBox="1"/>
          <p:nvPr/>
        </p:nvSpPr>
        <p:spPr>
          <a:xfrm>
            <a:off x="319819" y="2109446"/>
            <a:ext cx="2272260" cy="941031"/>
          </a:xfrm>
          <a:prstGeom prst="rect">
            <a:avLst/>
          </a:prstGeom>
          <a:noFill/>
        </p:spPr>
        <p:txBody>
          <a:bodyPr wrap="square" lIns="0" tIns="107571" rIns="0" bIns="107571" rtlCol="0" anchor="t">
            <a:spAutoFit/>
          </a:bodyPr>
          <a:lstStyle/>
          <a:p>
            <a:pPr>
              <a:spcAft>
                <a:spcPts val="441"/>
              </a:spcAft>
            </a:pPr>
            <a:r>
              <a:rPr lang="en-GB" sz="1176" dirty="0">
                <a:solidFill>
                  <a:schemeClr val="tx1">
                    <a:lumMod val="50000"/>
                    <a:lumOff val="50000"/>
                  </a:schemeClr>
                </a:solidFill>
              </a:rPr>
              <a:t>Deliver value to your users faster using proven agile tools to plan, track, and discuss work across your teams.</a:t>
            </a:r>
            <a:endParaRPr lang="en-US" sz="1176" dirty="0">
              <a:solidFill>
                <a:schemeClr val="tx1">
                  <a:lumMod val="50000"/>
                  <a:lumOff val="50000"/>
                </a:schemeClr>
              </a:solidFill>
              <a:cs typeface="Segoe UI"/>
            </a:endParaRPr>
          </a:p>
        </p:txBody>
      </p:sp>
      <p:sp>
        <p:nvSpPr>
          <p:cNvPr id="22" name="TextBox 21">
            <a:extLst>
              <a:ext uri="{FF2B5EF4-FFF2-40B4-BE49-F238E27FC236}">
                <a16:creationId xmlns:a16="http://schemas.microsoft.com/office/drawing/2014/main" id="{A75A09E4-D0A3-4556-9C0F-105DF4577D44}"/>
              </a:ext>
            </a:extLst>
          </p:cNvPr>
          <p:cNvSpPr txBox="1"/>
          <p:nvPr/>
        </p:nvSpPr>
        <p:spPr>
          <a:xfrm>
            <a:off x="3208190" y="2109447"/>
            <a:ext cx="2552700" cy="1121978"/>
          </a:xfrm>
          <a:prstGeom prst="rect">
            <a:avLst/>
          </a:prstGeom>
          <a:noFill/>
        </p:spPr>
        <p:txBody>
          <a:bodyPr wrap="square" lIns="0" tIns="107571" rIns="0" bIns="107571" rtlCol="0" anchor="t">
            <a:spAutoFit/>
          </a:bodyPr>
          <a:lstStyle/>
          <a:p>
            <a:pPr>
              <a:spcAft>
                <a:spcPts val="441"/>
              </a:spcAft>
            </a:pPr>
            <a:r>
              <a:rPr lang="en-GB" sz="1176" dirty="0">
                <a:solidFill>
                  <a:schemeClr val="tx1">
                    <a:lumMod val="50000"/>
                    <a:lumOff val="50000"/>
                  </a:schemeClr>
                </a:solidFill>
              </a:rPr>
              <a:t>Build, test, and deploy with CI/CD that works with any language, platform, and cloud. Connect to GitHub or any other Git provider and deploy continuously.</a:t>
            </a:r>
            <a:endParaRPr lang="en-US" sz="1176" dirty="0">
              <a:solidFill>
                <a:schemeClr val="tx1">
                  <a:lumMod val="50000"/>
                  <a:lumOff val="50000"/>
                </a:schemeClr>
              </a:solidFill>
              <a:cs typeface="Segoe UI"/>
            </a:endParaRPr>
          </a:p>
        </p:txBody>
      </p:sp>
      <p:sp>
        <p:nvSpPr>
          <p:cNvPr id="23" name="TextBox 22">
            <a:extLst>
              <a:ext uri="{FF2B5EF4-FFF2-40B4-BE49-F238E27FC236}">
                <a16:creationId xmlns:a16="http://schemas.microsoft.com/office/drawing/2014/main" id="{7ABC2ECF-9D16-4093-A397-AC9C75D0D69F}"/>
              </a:ext>
            </a:extLst>
          </p:cNvPr>
          <p:cNvSpPr txBox="1"/>
          <p:nvPr/>
        </p:nvSpPr>
        <p:spPr>
          <a:xfrm>
            <a:off x="6252352" y="2109446"/>
            <a:ext cx="2277450" cy="1121978"/>
          </a:xfrm>
          <a:prstGeom prst="rect">
            <a:avLst/>
          </a:prstGeom>
          <a:noFill/>
        </p:spPr>
        <p:txBody>
          <a:bodyPr wrap="square" lIns="0" tIns="107571" rIns="0" bIns="107571" rtlCol="0" anchor="t">
            <a:spAutoFit/>
          </a:bodyPr>
          <a:lstStyle/>
          <a:p>
            <a:pPr>
              <a:spcAft>
                <a:spcPts val="441"/>
              </a:spcAft>
            </a:pPr>
            <a:r>
              <a:rPr lang="en-GB" sz="1176" dirty="0">
                <a:solidFill>
                  <a:schemeClr val="tx1">
                    <a:lumMod val="50000"/>
                    <a:lumOff val="50000"/>
                  </a:schemeClr>
                </a:solidFill>
              </a:rPr>
              <a:t>Get unlimited, cloud-hosted private Git repos and collaborate to build better code with pull requests and advanced file management.</a:t>
            </a:r>
            <a:endParaRPr lang="en-US" sz="1176" dirty="0">
              <a:solidFill>
                <a:schemeClr val="tx1">
                  <a:lumMod val="50000"/>
                  <a:lumOff val="50000"/>
                </a:schemeClr>
              </a:solidFill>
              <a:cs typeface="Segoe UI"/>
            </a:endParaRPr>
          </a:p>
        </p:txBody>
      </p:sp>
      <p:sp>
        <p:nvSpPr>
          <p:cNvPr id="24" name="TextBox 23">
            <a:extLst>
              <a:ext uri="{FF2B5EF4-FFF2-40B4-BE49-F238E27FC236}">
                <a16:creationId xmlns:a16="http://schemas.microsoft.com/office/drawing/2014/main" id="{F6FCEA51-5644-4108-8529-B8070762AC30}"/>
              </a:ext>
            </a:extLst>
          </p:cNvPr>
          <p:cNvSpPr txBox="1"/>
          <p:nvPr/>
        </p:nvSpPr>
        <p:spPr>
          <a:xfrm>
            <a:off x="319819" y="4095200"/>
            <a:ext cx="2197978" cy="760084"/>
          </a:xfrm>
          <a:prstGeom prst="rect">
            <a:avLst/>
          </a:prstGeom>
          <a:noFill/>
        </p:spPr>
        <p:txBody>
          <a:bodyPr wrap="square" lIns="0" tIns="107571" rIns="0" bIns="107571" rtlCol="0" anchor="t">
            <a:spAutoFit/>
          </a:bodyPr>
          <a:lstStyle/>
          <a:p>
            <a:pPr>
              <a:spcAft>
                <a:spcPts val="441"/>
              </a:spcAft>
            </a:pPr>
            <a:r>
              <a:rPr lang="en-GB" sz="1176" dirty="0">
                <a:solidFill>
                  <a:schemeClr val="tx1">
                    <a:lumMod val="50000"/>
                    <a:lumOff val="50000"/>
                  </a:schemeClr>
                </a:solidFill>
              </a:rPr>
              <a:t>Test and ship with confidence using manual and exploratory testing tools.</a:t>
            </a:r>
            <a:endParaRPr lang="en-US" sz="1176" dirty="0">
              <a:solidFill>
                <a:schemeClr val="tx1">
                  <a:lumMod val="50000"/>
                  <a:lumOff val="50000"/>
                </a:schemeClr>
              </a:solidFill>
              <a:cs typeface="Segoe UI"/>
            </a:endParaRPr>
          </a:p>
        </p:txBody>
      </p:sp>
      <p:sp>
        <p:nvSpPr>
          <p:cNvPr id="25" name="TextBox 24">
            <a:extLst>
              <a:ext uri="{FF2B5EF4-FFF2-40B4-BE49-F238E27FC236}">
                <a16:creationId xmlns:a16="http://schemas.microsoft.com/office/drawing/2014/main" id="{A333F065-998E-4214-AEF0-1D4D56125E51}"/>
              </a:ext>
            </a:extLst>
          </p:cNvPr>
          <p:cNvSpPr txBox="1"/>
          <p:nvPr/>
        </p:nvSpPr>
        <p:spPr>
          <a:xfrm>
            <a:off x="3208190" y="4095200"/>
            <a:ext cx="2525728" cy="941031"/>
          </a:xfrm>
          <a:prstGeom prst="rect">
            <a:avLst/>
          </a:prstGeom>
          <a:noFill/>
        </p:spPr>
        <p:txBody>
          <a:bodyPr wrap="square" lIns="0" tIns="107571" rIns="0" bIns="107571" rtlCol="0" anchor="t">
            <a:spAutoFit/>
          </a:bodyPr>
          <a:lstStyle/>
          <a:p>
            <a:pPr>
              <a:spcAft>
                <a:spcPts val="441"/>
              </a:spcAft>
            </a:pPr>
            <a:r>
              <a:rPr lang="en-GB" sz="1176" dirty="0">
                <a:solidFill>
                  <a:schemeClr val="tx1">
                    <a:lumMod val="50000"/>
                    <a:lumOff val="50000"/>
                  </a:schemeClr>
                </a:solidFill>
              </a:rPr>
              <a:t>Create, host, and share packages with your team, and add </a:t>
            </a:r>
            <a:r>
              <a:rPr lang="en-GB" sz="1176" dirty="0" err="1">
                <a:solidFill>
                  <a:schemeClr val="tx1">
                    <a:lumMod val="50000"/>
                    <a:lumOff val="50000"/>
                  </a:schemeClr>
                </a:solidFill>
              </a:rPr>
              <a:t>artifacts</a:t>
            </a:r>
            <a:r>
              <a:rPr lang="en-GB" sz="1176" dirty="0">
                <a:solidFill>
                  <a:schemeClr val="tx1">
                    <a:lumMod val="50000"/>
                    <a:lumOff val="50000"/>
                  </a:schemeClr>
                </a:solidFill>
              </a:rPr>
              <a:t> to your CI/CD pipelines with a single click.</a:t>
            </a:r>
            <a:endParaRPr lang="en-US" sz="1176" dirty="0">
              <a:solidFill>
                <a:schemeClr val="tx1">
                  <a:lumMod val="50000"/>
                  <a:lumOff val="50000"/>
                </a:schemeClr>
              </a:solidFill>
              <a:cs typeface="Segoe UI"/>
            </a:endParaRPr>
          </a:p>
        </p:txBody>
      </p:sp>
      <p:pic>
        <p:nvPicPr>
          <p:cNvPr id="14" name="Picture 4">
            <a:extLst>
              <a:ext uri="{FF2B5EF4-FFF2-40B4-BE49-F238E27FC236}">
                <a16:creationId xmlns:a16="http://schemas.microsoft.com/office/drawing/2014/main" id="{AC2AB146-06C0-4E0D-8899-5ADB9DA17233}"/>
              </a:ext>
              <a:ext uri="{C183D7F6-B498-43B3-948B-1728B52AA6E4}">
                <adec:decorative xmlns:adec="http://schemas.microsoft.com/office/drawing/2017/decorative" val="1"/>
              </a:ext>
            </a:extLst>
          </p:cNvPr>
          <p:cNvPicPr>
            <a:picLocks noChangeAspect="1"/>
          </p:cNvPicPr>
          <p:nvPr/>
        </p:nvPicPr>
        <p:blipFill>
          <a:blip r:embed="rId3"/>
          <a:stretch>
            <a:fillRect/>
          </a:stretch>
        </p:blipFill>
        <p:spPr>
          <a:xfrm>
            <a:off x="3208190" y="1325188"/>
            <a:ext cx="531429" cy="529385"/>
          </a:xfrm>
          <a:prstGeom prst="rect">
            <a:avLst/>
          </a:prstGeom>
        </p:spPr>
      </p:pic>
      <p:pic>
        <p:nvPicPr>
          <p:cNvPr id="15" name="Picture 6">
            <a:extLst>
              <a:ext uri="{FF2B5EF4-FFF2-40B4-BE49-F238E27FC236}">
                <a16:creationId xmlns:a16="http://schemas.microsoft.com/office/drawing/2014/main" id="{4F632D14-7C31-47CA-BC92-820474ACB39A}"/>
              </a:ext>
              <a:ext uri="{C183D7F6-B498-43B3-948B-1728B52AA6E4}">
                <adec:decorative xmlns:adec="http://schemas.microsoft.com/office/drawing/2017/decorative" val="1"/>
              </a:ext>
            </a:extLst>
          </p:cNvPr>
          <p:cNvPicPr>
            <a:picLocks noChangeAspect="1"/>
          </p:cNvPicPr>
          <p:nvPr/>
        </p:nvPicPr>
        <p:blipFill>
          <a:blip r:embed="rId4"/>
          <a:stretch>
            <a:fillRect/>
          </a:stretch>
        </p:blipFill>
        <p:spPr>
          <a:xfrm>
            <a:off x="3208190" y="3326104"/>
            <a:ext cx="541546" cy="529385"/>
          </a:xfrm>
          <a:prstGeom prst="rect">
            <a:avLst/>
          </a:prstGeom>
        </p:spPr>
      </p:pic>
      <p:pic>
        <p:nvPicPr>
          <p:cNvPr id="16" name="Picture 8">
            <a:extLst>
              <a:ext uri="{FF2B5EF4-FFF2-40B4-BE49-F238E27FC236}">
                <a16:creationId xmlns:a16="http://schemas.microsoft.com/office/drawing/2014/main" id="{228FD8FB-8B6C-4A6D-BCA2-229F0890F98C}"/>
              </a:ext>
              <a:ext uri="{C183D7F6-B498-43B3-948B-1728B52AA6E4}">
                <adec:decorative xmlns:adec="http://schemas.microsoft.com/office/drawing/2017/decorative" val="1"/>
              </a:ext>
            </a:extLst>
          </p:cNvPr>
          <p:cNvPicPr>
            <a:picLocks noChangeAspect="1"/>
          </p:cNvPicPr>
          <p:nvPr/>
        </p:nvPicPr>
        <p:blipFill>
          <a:blip r:embed="rId5"/>
          <a:stretch>
            <a:fillRect/>
          </a:stretch>
        </p:blipFill>
        <p:spPr>
          <a:xfrm>
            <a:off x="319819" y="1325188"/>
            <a:ext cx="541825" cy="529385"/>
          </a:xfrm>
          <a:prstGeom prst="rect">
            <a:avLst/>
          </a:prstGeom>
        </p:spPr>
      </p:pic>
      <p:pic>
        <p:nvPicPr>
          <p:cNvPr id="17" name="Picture 10">
            <a:extLst>
              <a:ext uri="{FF2B5EF4-FFF2-40B4-BE49-F238E27FC236}">
                <a16:creationId xmlns:a16="http://schemas.microsoft.com/office/drawing/2014/main" id="{6406FE2F-92A4-4316-B249-0BFC11B2E2B5}"/>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6252352" y="1325188"/>
            <a:ext cx="536061" cy="529385"/>
          </a:xfrm>
          <a:prstGeom prst="rect">
            <a:avLst/>
          </a:prstGeom>
        </p:spPr>
      </p:pic>
      <p:pic>
        <p:nvPicPr>
          <p:cNvPr id="32" name="Picture 12">
            <a:extLst>
              <a:ext uri="{FF2B5EF4-FFF2-40B4-BE49-F238E27FC236}">
                <a16:creationId xmlns:a16="http://schemas.microsoft.com/office/drawing/2014/main" id="{0B3C4841-DF3A-4896-9BC5-D1CFA36142CD}"/>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319819" y="3326104"/>
            <a:ext cx="523267" cy="529385"/>
          </a:xfrm>
          <a:prstGeom prst="rect">
            <a:avLst/>
          </a:prstGeom>
        </p:spPr>
      </p:pic>
      <p:sp>
        <p:nvSpPr>
          <p:cNvPr id="34" name="TextBox 33">
            <a:extLst>
              <a:ext uri="{FF2B5EF4-FFF2-40B4-BE49-F238E27FC236}">
                <a16:creationId xmlns:a16="http://schemas.microsoft.com/office/drawing/2014/main" id="{E014A36B-D94A-41AA-ABC4-706C13E17949}"/>
              </a:ext>
            </a:extLst>
          </p:cNvPr>
          <p:cNvSpPr txBox="1"/>
          <p:nvPr/>
        </p:nvSpPr>
        <p:spPr>
          <a:xfrm>
            <a:off x="319819" y="1838611"/>
            <a:ext cx="1010995"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dirty="0">
                <a:solidFill>
                  <a:srgbClr val="00B294"/>
                </a:solidFill>
                <a:latin typeface="+mj-lt"/>
              </a:rPr>
              <a:t>Azure Boards</a:t>
            </a:r>
            <a:endParaRPr lang="en-US" sz="1324" dirty="0">
              <a:solidFill>
                <a:srgbClr val="00B294"/>
              </a:solidFill>
              <a:latin typeface="+mj-lt"/>
              <a:cs typeface="Segoe UI"/>
            </a:endParaRPr>
          </a:p>
        </p:txBody>
      </p:sp>
      <p:sp>
        <p:nvSpPr>
          <p:cNvPr id="38" name="TextBox 37">
            <a:extLst>
              <a:ext uri="{FF2B5EF4-FFF2-40B4-BE49-F238E27FC236}">
                <a16:creationId xmlns:a16="http://schemas.microsoft.com/office/drawing/2014/main" id="{26723BC6-71C2-4778-A910-FC4F6D0C92B6}"/>
              </a:ext>
            </a:extLst>
          </p:cNvPr>
          <p:cNvSpPr txBox="1"/>
          <p:nvPr/>
        </p:nvSpPr>
        <p:spPr>
          <a:xfrm>
            <a:off x="6252353" y="1838611"/>
            <a:ext cx="123535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dirty="0">
                <a:solidFill>
                  <a:srgbClr val="D83B01"/>
                </a:solidFill>
                <a:latin typeface="+mj-lt"/>
              </a:rPr>
              <a:t>Azure </a:t>
            </a:r>
            <a:r>
              <a:rPr lang="en-US" sz="1324" dirty="0">
                <a:solidFill>
                  <a:srgbClr val="D83B01"/>
                </a:solidFill>
                <a:latin typeface="+mj-lt"/>
                <a:cs typeface="Segoe UI"/>
              </a:rPr>
              <a:t>Repos</a:t>
            </a:r>
          </a:p>
        </p:txBody>
      </p:sp>
      <p:sp>
        <p:nvSpPr>
          <p:cNvPr id="40" name="TextBox 39">
            <a:extLst>
              <a:ext uri="{FF2B5EF4-FFF2-40B4-BE49-F238E27FC236}">
                <a16:creationId xmlns:a16="http://schemas.microsoft.com/office/drawing/2014/main" id="{C45923DE-E387-4F99-A087-AD2AB3104B2B}"/>
              </a:ext>
            </a:extLst>
          </p:cNvPr>
          <p:cNvSpPr txBox="1"/>
          <p:nvPr/>
        </p:nvSpPr>
        <p:spPr>
          <a:xfrm>
            <a:off x="3208191" y="1838611"/>
            <a:ext cx="143246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dirty="0">
                <a:solidFill>
                  <a:srgbClr val="2560E0"/>
                </a:solidFill>
                <a:latin typeface="+mj-lt"/>
              </a:rPr>
              <a:t>Azure Pipelines</a:t>
            </a:r>
            <a:endParaRPr lang="en-US" sz="1324" dirty="0">
              <a:solidFill>
                <a:srgbClr val="2560E0"/>
              </a:solidFill>
              <a:latin typeface="+mj-lt"/>
              <a:cs typeface="Segoe UI"/>
            </a:endParaRPr>
          </a:p>
        </p:txBody>
      </p:sp>
      <p:sp>
        <p:nvSpPr>
          <p:cNvPr id="42" name="TextBox 41">
            <a:extLst>
              <a:ext uri="{FF2B5EF4-FFF2-40B4-BE49-F238E27FC236}">
                <a16:creationId xmlns:a16="http://schemas.microsoft.com/office/drawing/2014/main" id="{1858EA85-8972-478E-99E1-97FBD1FE21B6}"/>
              </a:ext>
            </a:extLst>
          </p:cNvPr>
          <p:cNvSpPr txBox="1"/>
          <p:nvPr/>
        </p:nvSpPr>
        <p:spPr>
          <a:xfrm>
            <a:off x="319819" y="3817003"/>
            <a:ext cx="1353904"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dirty="0">
                <a:solidFill>
                  <a:srgbClr val="854CC7"/>
                </a:solidFill>
                <a:latin typeface="+mj-lt"/>
              </a:rPr>
              <a:t>Azure Test</a:t>
            </a:r>
            <a:r>
              <a:rPr lang="en-US" sz="1324" dirty="0">
                <a:solidFill>
                  <a:srgbClr val="854CC7"/>
                </a:solidFill>
                <a:latin typeface="+mj-lt"/>
                <a:cs typeface="Segoe UI"/>
              </a:rPr>
              <a:t> Plans</a:t>
            </a:r>
          </a:p>
        </p:txBody>
      </p:sp>
      <p:sp>
        <p:nvSpPr>
          <p:cNvPr id="44" name="TextBox 43">
            <a:extLst>
              <a:ext uri="{FF2B5EF4-FFF2-40B4-BE49-F238E27FC236}">
                <a16:creationId xmlns:a16="http://schemas.microsoft.com/office/drawing/2014/main" id="{D16F3FDE-2095-49A1-AA0D-572CE3108B96}"/>
              </a:ext>
            </a:extLst>
          </p:cNvPr>
          <p:cNvSpPr txBox="1"/>
          <p:nvPr/>
        </p:nvSpPr>
        <p:spPr>
          <a:xfrm>
            <a:off x="3208191" y="3817003"/>
            <a:ext cx="1511131" cy="421017"/>
          </a:xfrm>
          <a:prstGeom prst="rect">
            <a:avLst/>
          </a:prstGeom>
          <a:noFill/>
        </p:spPr>
        <p:txBody>
          <a:bodyPr rot="0" spcFirstLastPara="0" vertOverflow="overflow" horzOverflow="overflow" vert="horz" wrap="square" lIns="0" tIns="107571" rIns="0" bIns="107571" numCol="1" spcCol="0" rtlCol="0" fromWordArt="0" anchor="t" anchorCtr="0" forceAA="0" compatLnSpc="1">
            <a:prstTxWarp prst="textNoShape">
              <a:avLst/>
            </a:prstTxWarp>
            <a:spAutoFit/>
          </a:bodyPr>
          <a:lstStyle/>
          <a:p>
            <a:r>
              <a:rPr lang="en-US" sz="1324" dirty="0">
                <a:solidFill>
                  <a:srgbClr val="CB2E6D"/>
                </a:solidFill>
                <a:latin typeface="+mj-lt"/>
              </a:rPr>
              <a:t>Azure Artifacts</a:t>
            </a:r>
            <a:endParaRPr lang="en-US" sz="1324" dirty="0">
              <a:solidFill>
                <a:srgbClr val="CB2E6D"/>
              </a:solidFill>
              <a:latin typeface="+mj-lt"/>
              <a:cs typeface="Segoe UI"/>
            </a:endParaRPr>
          </a:p>
        </p:txBody>
      </p:sp>
      <p:sp>
        <p:nvSpPr>
          <p:cNvPr id="46" name="Text Placeholder 3">
            <a:extLst>
              <a:ext uri="{FF2B5EF4-FFF2-40B4-BE49-F238E27FC236}">
                <a16:creationId xmlns:a16="http://schemas.microsoft.com/office/drawing/2014/main" id="{6EE07CBF-F42D-4F50-8FAD-B351239B994B}"/>
              </a:ext>
            </a:extLst>
          </p:cNvPr>
          <p:cNvSpPr txBox="1">
            <a:spLocks/>
          </p:cNvSpPr>
          <p:nvPr/>
        </p:nvSpPr>
        <p:spPr>
          <a:xfrm>
            <a:off x="6265531" y="4526348"/>
            <a:ext cx="2390813" cy="20377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324" dirty="0">
                <a:solidFill>
                  <a:schemeClr val="tx2"/>
                </a:solidFill>
                <a:latin typeface="Segoe UI Semibold" panose="020B0702040204020203" pitchFamily="34" charset="0"/>
                <a:cs typeface="Segoe UI Semibold" panose="020B0702040204020203" pitchFamily="34" charset="0"/>
              </a:rPr>
              <a:t>https://azure.com/devops</a:t>
            </a:r>
          </a:p>
        </p:txBody>
      </p:sp>
      <p:sp>
        <p:nvSpPr>
          <p:cNvPr id="21" name="Oval 20">
            <a:extLst>
              <a:ext uri="{FF2B5EF4-FFF2-40B4-BE49-F238E27FC236}">
                <a16:creationId xmlns:a16="http://schemas.microsoft.com/office/drawing/2014/main" id="{EFCBDEDB-9EFD-4704-A993-809D37ECB627}"/>
              </a:ext>
              <a:ext uri="{C183D7F6-B498-43B3-948B-1728B52AA6E4}">
                <adec:decorative xmlns:adec="http://schemas.microsoft.com/office/drawing/2017/decorative" val="1"/>
              </a:ext>
            </a:extLst>
          </p:cNvPr>
          <p:cNvSpPr/>
          <p:nvPr/>
        </p:nvSpPr>
        <p:spPr bwMode="auto">
          <a:xfrm>
            <a:off x="6265531" y="3915698"/>
            <a:ext cx="522882" cy="522879"/>
          </a:xfrm>
          <a:prstGeom prst="ellipse">
            <a:avLst/>
          </a:prstGeom>
          <a:noFill/>
          <a:ln w="28575" cap="flat" cmpd="sng" algn="ctr">
            <a:solidFill>
              <a:srgbClr val="007ACC"/>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2647" kern="0" dirty="0">
                <a:ln w="19050">
                  <a:noFill/>
                </a:ln>
                <a:solidFill>
                  <a:schemeClr val="tx2"/>
                </a:solidFill>
                <a:latin typeface="Segoe UI"/>
                <a:ea typeface="Segoe UI" pitchFamily="34" charset="0"/>
                <a:cs typeface="Segoe UI" pitchFamily="34" charset="0"/>
                <a:sym typeface="Wingdings" panose="05000000000000000000" pitchFamily="2" charset="2"/>
              </a:rPr>
              <a:t></a:t>
            </a:r>
            <a:endParaRPr lang="en-US" sz="2647" kern="0" dirty="0">
              <a:ln w="19050">
                <a:noFill/>
              </a:ln>
              <a:solidFill>
                <a:schemeClr val="tx2"/>
              </a:solidFill>
              <a:latin typeface="Segoe UI"/>
              <a:ea typeface="Segoe UI" pitchFamily="34" charset="0"/>
              <a:cs typeface="Segoe UI" pitchFamily="34" charset="0"/>
            </a:endParaRPr>
          </a:p>
        </p:txBody>
      </p:sp>
    </p:spTree>
    <p:extLst>
      <p:ext uri="{BB962C8B-B14F-4D97-AF65-F5344CB8AC3E}">
        <p14:creationId xmlns:p14="http://schemas.microsoft.com/office/powerpoint/2010/main" val="9991221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835EB276-7CBE-4154-BFFE-7D9A77DDDC4F}"/>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3260746" y="366"/>
            <a:ext cx="5883255" cy="5142770"/>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27284" y="715251"/>
            <a:ext cx="3831358" cy="509260"/>
          </a:xfrm>
        </p:spPr>
        <p:txBody>
          <a:bodyPr/>
          <a:lstStyle/>
          <a:p>
            <a:pPr>
              <a:lnSpc>
                <a:spcPct val="100000"/>
              </a:lnSpc>
            </a:pPr>
            <a:r>
              <a:rPr lang="en-GB" sz="1324">
                <a:solidFill>
                  <a:schemeClr val="tx1">
                    <a:lumMod val="65000"/>
                    <a:lumOff val="35000"/>
                  </a:schemeClr>
                </a:solidFill>
              </a:rPr>
              <a:t>Track work with Kanban boards, backlogs, team dashboards, and custom reporting</a:t>
            </a:r>
            <a:endParaRPr lang="en-US" sz="1324">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0A8C76"/>
                </a:solidFill>
              </a:rPr>
              <a:t>Azure Boards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727851" y="4414468"/>
            <a:ext cx="2855748" cy="2263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rgbClr val="0A8C76"/>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300012" y="4368662"/>
            <a:ext cx="315030" cy="315028"/>
          </a:xfrm>
          <a:prstGeom prst="ellipse">
            <a:avLst/>
          </a:prstGeom>
          <a:noFill/>
          <a:ln w="28575" cap="flat" cmpd="sng" algn="ctr">
            <a:solidFill>
              <a:srgbClr val="0A8C76"/>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1471" kern="0">
                <a:ln w="19050">
                  <a:noFill/>
                </a:ln>
                <a:solidFill>
                  <a:srgbClr val="0A8C76"/>
                </a:solidFill>
                <a:latin typeface="Segoe UI"/>
                <a:ea typeface="Segoe UI" pitchFamily="34" charset="0"/>
                <a:cs typeface="Segoe UI" pitchFamily="34" charset="0"/>
                <a:sym typeface="Wingdings" panose="05000000000000000000" pitchFamily="2" charset="2"/>
              </a:rPr>
              <a:t></a:t>
            </a:r>
            <a:endParaRPr lang="en-US" sz="1471" kern="0">
              <a:ln w="19050">
                <a:noFill/>
              </a:ln>
              <a:solidFill>
                <a:srgbClr val="0A8C76"/>
              </a:solidFill>
              <a:latin typeface="Segoe UI"/>
              <a:ea typeface="Segoe UI" pitchFamily="34" charset="0"/>
              <a:cs typeface="Segoe UI" pitchFamily="34" charset="0"/>
            </a:endParaRPr>
          </a:p>
        </p:txBody>
      </p:sp>
      <p:sp>
        <p:nvSpPr>
          <p:cNvPr id="33" name="Oval 32">
            <a:extLst>
              <a:ext uri="{FF2B5EF4-FFF2-40B4-BE49-F238E27FC236}">
                <a16:creationId xmlns:a16="http://schemas.microsoft.com/office/drawing/2014/main" id="{FF00579B-0712-4420-8739-398B4F76EF89}"/>
              </a:ext>
              <a:ext uri="{C183D7F6-B498-43B3-948B-1728B52AA6E4}">
                <adec:decorative xmlns:adec="http://schemas.microsoft.com/office/drawing/2017/decorative" val="1"/>
              </a:ext>
            </a:extLst>
          </p:cNvPr>
          <p:cNvSpPr/>
          <p:nvPr/>
        </p:nvSpPr>
        <p:spPr bwMode="auto">
          <a:xfrm>
            <a:off x="327283" y="245219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B2AFEC9A-7DBD-4AF9-AFAD-087D61FCF63C}"/>
              </a:ext>
            </a:extLst>
          </p:cNvPr>
          <p:cNvSpPr txBox="1"/>
          <p:nvPr/>
        </p:nvSpPr>
        <p:spPr>
          <a:xfrm>
            <a:off x="783580" y="1517023"/>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Connected from idea to release</a:t>
            </a:r>
          </a:p>
        </p:txBody>
      </p:sp>
      <p:sp>
        <p:nvSpPr>
          <p:cNvPr id="35" name="TextBox 34">
            <a:extLst>
              <a:ext uri="{FF2B5EF4-FFF2-40B4-BE49-F238E27FC236}">
                <a16:creationId xmlns:a16="http://schemas.microsoft.com/office/drawing/2014/main" id="{2B87F824-A25F-4983-B650-524DC97D17C9}"/>
              </a:ext>
            </a:extLst>
          </p:cNvPr>
          <p:cNvSpPr txBox="1"/>
          <p:nvPr/>
        </p:nvSpPr>
        <p:spPr>
          <a:xfrm>
            <a:off x="783579" y="1750455"/>
            <a:ext cx="2922660" cy="583690"/>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Track all your ideas at every development stage and keep your team aligned with all code changes linked directly to work items.</a:t>
            </a:r>
            <a:endParaRPr lang="en-US" sz="882">
              <a:solidFill>
                <a:srgbClr val="595959"/>
              </a:solidFill>
            </a:endParaRPr>
          </a:p>
        </p:txBody>
      </p:sp>
      <p:sp>
        <p:nvSpPr>
          <p:cNvPr id="36" name="TextBox 35">
            <a:extLst>
              <a:ext uri="{FF2B5EF4-FFF2-40B4-BE49-F238E27FC236}">
                <a16:creationId xmlns:a16="http://schemas.microsoft.com/office/drawing/2014/main" id="{3180CCE0-2ABB-4864-8EE0-2160D53FCA1D}"/>
              </a:ext>
            </a:extLst>
          </p:cNvPr>
          <p:cNvSpPr txBox="1"/>
          <p:nvPr/>
        </p:nvSpPr>
        <p:spPr>
          <a:xfrm>
            <a:off x="783580" y="2449498"/>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Scrum ready</a:t>
            </a:r>
          </a:p>
        </p:txBody>
      </p:sp>
      <p:sp>
        <p:nvSpPr>
          <p:cNvPr id="37" name="TextBox 36">
            <a:extLst>
              <a:ext uri="{FF2B5EF4-FFF2-40B4-BE49-F238E27FC236}">
                <a16:creationId xmlns:a16="http://schemas.microsoft.com/office/drawing/2014/main" id="{55B75413-8068-406E-9986-5F219AA0744F}"/>
              </a:ext>
            </a:extLst>
          </p:cNvPr>
          <p:cNvSpPr txBox="1"/>
          <p:nvPr/>
        </p:nvSpPr>
        <p:spPr>
          <a:xfrm>
            <a:off x="783579" y="2682929"/>
            <a:ext cx="2922660" cy="583690"/>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Use built-in scrum boards and planning tools to help your teams run sprints, stand-ups, and planning meetings.</a:t>
            </a:r>
            <a:endParaRPr lang="en-US" sz="882">
              <a:solidFill>
                <a:srgbClr val="595959"/>
              </a:solidFill>
            </a:endParaRPr>
          </a:p>
        </p:txBody>
      </p:sp>
      <p:sp>
        <p:nvSpPr>
          <p:cNvPr id="38" name="Oval 37">
            <a:extLst>
              <a:ext uri="{FF2B5EF4-FFF2-40B4-BE49-F238E27FC236}">
                <a16:creationId xmlns:a16="http://schemas.microsoft.com/office/drawing/2014/main" id="{0DFC2B05-2380-411C-81A3-2AEAB5DB1C17}"/>
              </a:ext>
              <a:ext uri="{C183D7F6-B498-43B3-948B-1728B52AA6E4}">
                <adec:decorative xmlns:adec="http://schemas.microsoft.com/office/drawing/2017/decorative" val="1"/>
              </a:ext>
            </a:extLst>
          </p:cNvPr>
          <p:cNvSpPr/>
          <p:nvPr/>
        </p:nvSpPr>
        <p:spPr bwMode="auto">
          <a:xfrm>
            <a:off x="327283" y="3319355"/>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9" name="TextBox 38">
            <a:extLst>
              <a:ext uri="{FF2B5EF4-FFF2-40B4-BE49-F238E27FC236}">
                <a16:creationId xmlns:a16="http://schemas.microsoft.com/office/drawing/2014/main" id="{B9EFB6DE-77F6-418F-A834-43865F90A55C}"/>
              </a:ext>
            </a:extLst>
          </p:cNvPr>
          <p:cNvSpPr txBox="1"/>
          <p:nvPr/>
        </p:nvSpPr>
        <p:spPr>
          <a:xfrm>
            <a:off x="783580" y="3316659"/>
            <a:ext cx="3375062"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Project insights</a:t>
            </a:r>
          </a:p>
        </p:txBody>
      </p:sp>
      <p:sp>
        <p:nvSpPr>
          <p:cNvPr id="40" name="TextBox 39">
            <a:extLst>
              <a:ext uri="{FF2B5EF4-FFF2-40B4-BE49-F238E27FC236}">
                <a16:creationId xmlns:a16="http://schemas.microsoft.com/office/drawing/2014/main" id="{BB8FD339-99D1-48FB-8A08-40F0EBFA8CEC}"/>
              </a:ext>
            </a:extLst>
          </p:cNvPr>
          <p:cNvSpPr txBox="1"/>
          <p:nvPr/>
        </p:nvSpPr>
        <p:spPr>
          <a:xfrm>
            <a:off x="783579" y="3550091"/>
            <a:ext cx="2922660" cy="583690"/>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Gain new insights into the health and status of your project with powerful analytics tools and dashboard widgets.</a:t>
            </a:r>
          </a:p>
        </p:txBody>
      </p:sp>
      <p:sp>
        <p:nvSpPr>
          <p:cNvPr id="41" name="Oval 40">
            <a:extLst>
              <a:ext uri="{FF2B5EF4-FFF2-40B4-BE49-F238E27FC236}">
                <a16:creationId xmlns:a16="http://schemas.microsoft.com/office/drawing/2014/main" id="{C770E445-ED04-4201-A872-A29324FD7386}"/>
              </a:ext>
              <a:ext uri="{C183D7F6-B498-43B3-948B-1728B52AA6E4}">
                <adec:decorative xmlns:adec="http://schemas.microsoft.com/office/drawing/2017/decorative" val="1"/>
              </a:ext>
            </a:extLst>
          </p:cNvPr>
          <p:cNvSpPr/>
          <p:nvPr/>
        </p:nvSpPr>
        <p:spPr bwMode="auto">
          <a:xfrm>
            <a:off x="327283" y="152375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8" name="Graphic 7">
            <a:extLst>
              <a:ext uri="{FF2B5EF4-FFF2-40B4-BE49-F238E27FC236}">
                <a16:creationId xmlns:a16="http://schemas.microsoft.com/office/drawing/2014/main" id="{B5160E2E-A73C-4046-AD78-FC208D394D7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62834" y="1604523"/>
            <a:ext cx="189090" cy="252119"/>
          </a:xfrm>
          <a:prstGeom prst="rect">
            <a:avLst/>
          </a:prstGeom>
        </p:spPr>
      </p:pic>
      <p:pic>
        <p:nvPicPr>
          <p:cNvPr id="25" name="Graphic 24">
            <a:extLst>
              <a:ext uri="{FF2B5EF4-FFF2-40B4-BE49-F238E27FC236}">
                <a16:creationId xmlns:a16="http://schemas.microsoft.com/office/drawing/2014/main" id="{E3A70086-1112-4094-A278-32D6FAEC2D9F}"/>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2383" y="2497663"/>
            <a:ext cx="273129" cy="273129"/>
          </a:xfrm>
          <a:prstGeom prst="rect">
            <a:avLst/>
          </a:prstGeom>
        </p:spPr>
      </p:pic>
      <p:pic>
        <p:nvPicPr>
          <p:cNvPr id="27" name="Graphic 26">
            <a:extLst>
              <a:ext uri="{FF2B5EF4-FFF2-40B4-BE49-F238E27FC236}">
                <a16:creationId xmlns:a16="http://schemas.microsoft.com/office/drawing/2014/main" id="{F9A3FB00-95B4-4B51-A8C9-BB50CBCE8D06}"/>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23416" y="3404877"/>
            <a:ext cx="224106" cy="224106"/>
          </a:xfrm>
          <a:prstGeom prst="rect">
            <a:avLst/>
          </a:prstGeom>
        </p:spPr>
      </p:pic>
      <p:pic>
        <p:nvPicPr>
          <p:cNvPr id="20" name="Picture 19" descr="A screenshot of Azure Boards showing a KanBan board">
            <a:extLst>
              <a:ext uri="{FF2B5EF4-FFF2-40B4-BE49-F238E27FC236}">
                <a16:creationId xmlns:a16="http://schemas.microsoft.com/office/drawing/2014/main" id="{55A316B6-5935-4BD6-9CCF-B0E78B9518C8}"/>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4613993" y="1131868"/>
            <a:ext cx="4530007" cy="3264426"/>
          </a:xfrm>
          <a:prstGeom prst="rect">
            <a:avLst/>
          </a:prstGeom>
        </p:spPr>
      </p:pic>
    </p:spTree>
    <p:extLst>
      <p:ext uri="{BB962C8B-B14F-4D97-AF65-F5344CB8AC3E}">
        <p14:creationId xmlns:p14="http://schemas.microsoft.com/office/powerpoint/2010/main" val="1709374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257146D6-E9DD-4871-B1D9-F94A289EBF8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3260746" y="366"/>
            <a:ext cx="5883255" cy="5142770"/>
          </a:xfrm>
          <a:prstGeom prst="rect">
            <a:avLst/>
          </a:prstGeom>
        </p:spPr>
      </p:pic>
      <p:sp>
        <p:nvSpPr>
          <p:cNvPr id="9" name="Oval 8">
            <a:extLst>
              <a:ext uri="{FF2B5EF4-FFF2-40B4-BE49-F238E27FC236}">
                <a16:creationId xmlns:a16="http://schemas.microsoft.com/office/drawing/2014/main" id="{3303B4F4-BD54-418F-ABEC-9DA56768EB4B}"/>
              </a:ext>
              <a:ext uri="{C183D7F6-B498-43B3-948B-1728B52AA6E4}">
                <adec:decorative xmlns:adec="http://schemas.microsoft.com/office/drawing/2017/decorative" val="1"/>
              </a:ext>
            </a:extLst>
          </p:cNvPr>
          <p:cNvSpPr/>
          <p:nvPr/>
        </p:nvSpPr>
        <p:spPr bwMode="auto">
          <a:xfrm>
            <a:off x="327283" y="1273602"/>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27284" y="715251"/>
            <a:ext cx="3839528" cy="604089"/>
          </a:xfrm>
        </p:spPr>
        <p:txBody>
          <a:bodyPr/>
          <a:lstStyle/>
          <a:p>
            <a:pPr>
              <a:lnSpc>
                <a:spcPct val="100000"/>
              </a:lnSpc>
            </a:pPr>
            <a:r>
              <a:rPr lang="en-GB" sz="1324">
                <a:solidFill>
                  <a:schemeClr val="tx1">
                    <a:lumMod val="65000"/>
                    <a:lumOff val="35000"/>
                  </a:schemeClr>
                </a:solidFill>
              </a:rPr>
              <a:t>Cloud-hosted pipelines for Linux, Windows and macOS, with unlimited minutes for open source</a:t>
            </a:r>
            <a:endParaRPr lang="en-US" sz="1324">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a:xfrm>
            <a:off x="319819" y="167279"/>
            <a:ext cx="8502029" cy="554428"/>
          </a:xfrm>
        </p:spPr>
        <p:txBody>
          <a:bodyPr/>
          <a:lstStyle/>
          <a:p>
            <a:r>
              <a:rPr lang="en-US">
                <a:solidFill>
                  <a:srgbClr val="2C65E1"/>
                </a:solidFill>
              </a:rPr>
              <a:t>Azure Pipelines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327283" y="2108918"/>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783579" y="1158770"/>
            <a:ext cx="3313040"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Any language, any platform, any cloud</a:t>
            </a:r>
          </a:p>
        </p:txBody>
      </p:sp>
      <p:sp>
        <p:nvSpPr>
          <p:cNvPr id="10" name="TextBox 9">
            <a:extLst>
              <a:ext uri="{FF2B5EF4-FFF2-40B4-BE49-F238E27FC236}">
                <a16:creationId xmlns:a16="http://schemas.microsoft.com/office/drawing/2014/main" id="{967D699B-D6CA-484D-9DCC-8760B5AE64AE}"/>
              </a:ext>
            </a:extLst>
          </p:cNvPr>
          <p:cNvSpPr txBox="1"/>
          <p:nvPr/>
        </p:nvSpPr>
        <p:spPr>
          <a:xfrm>
            <a:off x="783579" y="1342399"/>
            <a:ext cx="3078792" cy="760212"/>
          </a:xfrm>
          <a:prstGeom prst="rect">
            <a:avLst/>
          </a:prstGeom>
          <a:noFill/>
        </p:spPr>
        <p:txBody>
          <a:bodyPr wrap="square" lIns="134464" tIns="107571" rIns="134464" bIns="107571" rtlCol="0">
            <a:spAutoFit/>
          </a:bodyPr>
          <a:lstStyle/>
          <a:p>
            <a:pPr>
              <a:spcAft>
                <a:spcPts val="441"/>
              </a:spcAft>
            </a:pPr>
            <a:r>
              <a:rPr lang="en-US" sz="882">
                <a:solidFill>
                  <a:srgbClr val="595959"/>
                </a:solidFill>
              </a:rPr>
              <a:t>Build, test, and deploy Node.js, Python,  Java, PHP, Ruby, C/C++, .NET, Android, and iOS apps. Run in parallel on Linux, macOS, and Windows.  Deploy to Azure, AWS, GCP or on-premises</a:t>
            </a:r>
          </a:p>
        </p:txBody>
      </p:sp>
      <p:sp>
        <p:nvSpPr>
          <p:cNvPr id="20" name="TextBox 19">
            <a:extLst>
              <a:ext uri="{FF2B5EF4-FFF2-40B4-BE49-F238E27FC236}">
                <a16:creationId xmlns:a16="http://schemas.microsoft.com/office/drawing/2014/main" id="{D306CDB6-E465-4A41-B520-9DC0AC0600BC}"/>
              </a:ext>
            </a:extLst>
          </p:cNvPr>
          <p:cNvSpPr txBox="1"/>
          <p:nvPr/>
        </p:nvSpPr>
        <p:spPr>
          <a:xfrm>
            <a:off x="783580" y="1999528"/>
            <a:ext cx="2688618"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Extensible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783579" y="2175822"/>
            <a:ext cx="2922660" cy="760212"/>
          </a:xfrm>
          <a:prstGeom prst="rect">
            <a:avLst/>
          </a:prstGeom>
          <a:noFill/>
        </p:spPr>
        <p:txBody>
          <a:bodyPr wrap="square" lIns="134464" tIns="107571" rIns="134464" bIns="107571" rtlCol="0">
            <a:spAutoFit/>
          </a:bodyPr>
          <a:lstStyle/>
          <a:p>
            <a:pPr>
              <a:spcAft>
                <a:spcPts val="441"/>
              </a:spcAft>
            </a:pPr>
            <a:r>
              <a:rPr lang="en-GB" sz="882">
                <a:solidFill>
                  <a:srgbClr val="595959"/>
                </a:solidFill>
              </a:rPr>
              <a:t>Explore and implement a wide range of community-built build, test, and deployment tasks, along with hundreds of extensions from Slack to </a:t>
            </a:r>
            <a:r>
              <a:rPr lang="en-GB" sz="882" err="1">
                <a:solidFill>
                  <a:srgbClr val="595959"/>
                </a:solidFill>
              </a:rPr>
              <a:t>SonarCloud</a:t>
            </a:r>
            <a:r>
              <a:rPr lang="en-GB" sz="882">
                <a:solidFill>
                  <a:srgbClr val="595959"/>
                </a:solidFill>
              </a:rPr>
              <a:t>.</a:t>
            </a:r>
            <a:r>
              <a:rPr lang="en-US" sz="882">
                <a:solidFill>
                  <a:srgbClr val="595959"/>
                </a:solidFill>
              </a:rPr>
              <a:t> </a:t>
            </a:r>
            <a:r>
              <a:rPr lang="en-GB" sz="882">
                <a:solidFill>
                  <a:srgbClr val="595959"/>
                </a:solidFill>
              </a:rPr>
              <a:t>Support for YAML, reporting and more</a:t>
            </a:r>
            <a:endParaRPr lang="en-US" sz="882">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324437" y="366963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783580" y="3559673"/>
            <a:ext cx="2688618"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Best-in-class for open source</a:t>
            </a:r>
          </a:p>
        </p:txBody>
      </p:sp>
      <p:sp>
        <p:nvSpPr>
          <p:cNvPr id="24" name="TextBox 23">
            <a:extLst>
              <a:ext uri="{FF2B5EF4-FFF2-40B4-BE49-F238E27FC236}">
                <a16:creationId xmlns:a16="http://schemas.microsoft.com/office/drawing/2014/main" id="{44BE15AD-9292-49C4-A9A5-33B96DE0766E}"/>
              </a:ext>
            </a:extLst>
          </p:cNvPr>
          <p:cNvSpPr txBox="1"/>
          <p:nvPr/>
        </p:nvSpPr>
        <p:spPr>
          <a:xfrm>
            <a:off x="783579" y="3751602"/>
            <a:ext cx="3158025" cy="895955"/>
          </a:xfrm>
          <a:prstGeom prst="rect">
            <a:avLst/>
          </a:prstGeom>
          <a:noFill/>
        </p:spPr>
        <p:txBody>
          <a:bodyPr wrap="square" lIns="134464" tIns="107571" rIns="134464" bIns="107571" rtlCol="0">
            <a:spAutoFit/>
          </a:bodyPr>
          <a:lstStyle/>
          <a:p>
            <a:pPr>
              <a:spcAft>
                <a:spcPts val="441"/>
              </a:spcAft>
            </a:pPr>
            <a:r>
              <a:rPr lang="en-GB" sz="882">
                <a:solidFill>
                  <a:srgbClr val="595959"/>
                </a:solidFill>
              </a:rPr>
              <a:t>Ensure fast continuous integration/continuous delivery (CI/CD) pipelines for every open source project. Get unlimited build minutes for all open source projects with up to 10 free parallel jobs across Linux, macOS and Windows</a:t>
            </a:r>
            <a:endParaRPr lang="en-US" sz="882">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727851" y="4649244"/>
            <a:ext cx="2855748" cy="2263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rgbClr val="2C65E1"/>
                </a:solidFill>
                <a:latin typeface="Segoe UI Semibold" panose="020B0702040204020203" pitchFamily="34" charset="0"/>
                <a:cs typeface="Segoe UI Semibold" panose="020B0702040204020203" pitchFamily="34" charset="0"/>
              </a:rPr>
              <a:t>https://azure.com/pipelines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300012" y="4603438"/>
            <a:ext cx="315030" cy="315028"/>
          </a:xfrm>
          <a:prstGeom prst="ellipse">
            <a:avLst/>
          </a:prstGeom>
          <a:noFill/>
          <a:ln w="28575" cap="flat" cmpd="sng" algn="ctr">
            <a:solidFill>
              <a:srgbClr val="2C65E1"/>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1471" kern="0">
                <a:ln w="19050">
                  <a:noFill/>
                </a:ln>
                <a:solidFill>
                  <a:srgbClr val="2C65E1"/>
                </a:solidFill>
                <a:latin typeface="Segoe UI"/>
                <a:ea typeface="Segoe UI" pitchFamily="34" charset="0"/>
                <a:cs typeface="Segoe UI" pitchFamily="34" charset="0"/>
                <a:sym typeface="Wingdings" panose="05000000000000000000" pitchFamily="2" charset="2"/>
              </a:rPr>
              <a:t></a:t>
            </a:r>
            <a:endParaRPr lang="en-US" sz="1471" kern="0">
              <a:ln w="19050">
                <a:noFill/>
              </a:ln>
              <a:solidFill>
                <a:srgbClr val="2C65E1"/>
              </a:solidFill>
              <a:latin typeface="Segoe UI"/>
              <a:ea typeface="Segoe UI" pitchFamily="34" charset="0"/>
              <a:cs typeface="Segoe UI" pitchFamily="34" charset="0"/>
            </a:endParaRPr>
          </a:p>
        </p:txBody>
      </p:sp>
      <p:sp>
        <p:nvSpPr>
          <p:cNvPr id="32" name="Oval 31">
            <a:extLst>
              <a:ext uri="{FF2B5EF4-FFF2-40B4-BE49-F238E27FC236}">
                <a16:creationId xmlns:a16="http://schemas.microsoft.com/office/drawing/2014/main" id="{28969C80-65DA-4231-83DC-5638E0C213C6}"/>
              </a:ext>
              <a:ext uri="{C183D7F6-B498-43B3-948B-1728B52AA6E4}">
                <adec:decorative xmlns:adec="http://schemas.microsoft.com/office/drawing/2017/decorative" val="1"/>
              </a:ext>
            </a:extLst>
          </p:cNvPr>
          <p:cNvSpPr/>
          <p:nvPr/>
        </p:nvSpPr>
        <p:spPr bwMode="auto">
          <a:xfrm>
            <a:off x="327284" y="2937805"/>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extLst>
              <a:ext uri="{FF2B5EF4-FFF2-40B4-BE49-F238E27FC236}">
                <a16:creationId xmlns:a16="http://schemas.microsoft.com/office/drawing/2014/main" id="{8446C7CC-67CB-4D25-A20A-694A6E1F21D8}"/>
              </a:ext>
            </a:extLst>
          </p:cNvPr>
          <p:cNvSpPr txBox="1"/>
          <p:nvPr/>
        </p:nvSpPr>
        <p:spPr>
          <a:xfrm>
            <a:off x="783580" y="2846326"/>
            <a:ext cx="2688618"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Containers and Kubernetes</a:t>
            </a:r>
          </a:p>
        </p:txBody>
      </p:sp>
      <p:sp>
        <p:nvSpPr>
          <p:cNvPr id="34" name="TextBox 33">
            <a:extLst>
              <a:ext uri="{FF2B5EF4-FFF2-40B4-BE49-F238E27FC236}">
                <a16:creationId xmlns:a16="http://schemas.microsoft.com/office/drawing/2014/main" id="{C7FD4636-4259-4145-9391-F318DE7B8336}"/>
              </a:ext>
            </a:extLst>
          </p:cNvPr>
          <p:cNvSpPr txBox="1"/>
          <p:nvPr/>
        </p:nvSpPr>
        <p:spPr>
          <a:xfrm>
            <a:off x="783579" y="3014801"/>
            <a:ext cx="3158024" cy="624470"/>
          </a:xfrm>
          <a:prstGeom prst="rect">
            <a:avLst/>
          </a:prstGeom>
          <a:noFill/>
        </p:spPr>
        <p:txBody>
          <a:bodyPr wrap="square" lIns="134464" tIns="107571" rIns="134464" bIns="107571" rtlCol="0">
            <a:spAutoFit/>
          </a:bodyPr>
          <a:lstStyle/>
          <a:p>
            <a:pPr>
              <a:spcAft>
                <a:spcPts val="441"/>
              </a:spcAft>
            </a:pPr>
            <a:r>
              <a:rPr lang="en-GB" sz="882">
                <a:solidFill>
                  <a:srgbClr val="595959"/>
                </a:solidFill>
              </a:rPr>
              <a:t>Easily build and push images to container registries like Docker Hub and Azure Container Registry. Deploy containers to individual hosts or Kubernetes.</a:t>
            </a:r>
            <a:endParaRPr lang="en-US" sz="882">
              <a:solidFill>
                <a:srgbClr val="595959"/>
              </a:solidFill>
            </a:endParaRPr>
          </a:p>
        </p:txBody>
      </p:sp>
      <p:pic>
        <p:nvPicPr>
          <p:cNvPr id="26" name="Graphic 25">
            <a:extLst>
              <a:ext uri="{FF2B5EF4-FFF2-40B4-BE49-F238E27FC236}">
                <a16:creationId xmlns:a16="http://schemas.microsoft.com/office/drawing/2014/main" id="{00E8F52D-C4CC-4645-A09C-A5C2D2D471F5}"/>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5368" y="1350851"/>
            <a:ext cx="252119" cy="239514"/>
          </a:xfrm>
          <a:prstGeom prst="rect">
            <a:avLst/>
          </a:prstGeom>
        </p:spPr>
      </p:pic>
      <p:pic>
        <p:nvPicPr>
          <p:cNvPr id="36" name="Graphic 35">
            <a:extLst>
              <a:ext uri="{FF2B5EF4-FFF2-40B4-BE49-F238E27FC236}">
                <a16:creationId xmlns:a16="http://schemas.microsoft.com/office/drawing/2014/main" id="{0BDC9036-025D-43F9-AA73-A887588652A1}"/>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10741" y="2187002"/>
            <a:ext cx="210100" cy="252119"/>
          </a:xfrm>
          <a:prstGeom prst="rect">
            <a:avLst/>
          </a:prstGeom>
        </p:spPr>
      </p:pic>
      <p:pic>
        <p:nvPicPr>
          <p:cNvPr id="38" name="Graphic 37">
            <a:extLst>
              <a:ext uri="{FF2B5EF4-FFF2-40B4-BE49-F238E27FC236}">
                <a16:creationId xmlns:a16="http://schemas.microsoft.com/office/drawing/2014/main" id="{ABF23BC7-1AA2-4459-BE12-18A85FDCC87A}"/>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05368" y="3010966"/>
            <a:ext cx="252119" cy="252119"/>
          </a:xfrm>
          <a:prstGeom prst="rect">
            <a:avLst/>
          </a:prstGeom>
        </p:spPr>
      </p:pic>
      <p:pic>
        <p:nvPicPr>
          <p:cNvPr id="40" name="Graphic 39">
            <a:extLst>
              <a:ext uri="{FF2B5EF4-FFF2-40B4-BE49-F238E27FC236}">
                <a16:creationId xmlns:a16="http://schemas.microsoft.com/office/drawing/2014/main" id="{D78B9476-067F-4594-A90A-F35EEEB4FE4B}"/>
              </a:ext>
              <a:ext uri="{C183D7F6-B498-43B3-948B-1728B52AA6E4}">
                <adec:decorative xmlns:adec="http://schemas.microsoft.com/office/drawing/2017/decorative" val="1"/>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95518" y="3742273"/>
            <a:ext cx="266126" cy="266126"/>
          </a:xfrm>
          <a:prstGeom prst="rect">
            <a:avLst/>
          </a:prstGeom>
        </p:spPr>
      </p:pic>
      <p:pic>
        <p:nvPicPr>
          <p:cNvPr id="27" name="Online Image Placeholder 15" descr="Screenshot of Azure Pipelines showing a running build.">
            <a:extLst>
              <a:ext uri="{FF2B5EF4-FFF2-40B4-BE49-F238E27FC236}">
                <a16:creationId xmlns:a16="http://schemas.microsoft.com/office/drawing/2014/main" id="{4A8BD06D-8513-42C8-93C5-8F3FCB8FDAC4}"/>
              </a:ext>
            </a:extLst>
          </p:cNvPr>
          <p:cNvPicPr>
            <a:picLocks noChangeAspect="1"/>
          </p:cNvPicPr>
          <p:nvPr/>
        </p:nvPicPr>
        <p:blipFill rotWithShape="1">
          <a:blip r:embed="rId12">
            <a:extLst>
              <a:ext uri="{28A0092B-C50C-407E-A947-70E740481C1C}">
                <a14:useLocalDpi xmlns:a14="http://schemas.microsoft.com/office/drawing/2010/main" val="0"/>
              </a:ext>
            </a:extLst>
          </a:blip>
          <a:srcRect r="13127"/>
          <a:stretch/>
        </p:blipFill>
        <p:spPr>
          <a:xfrm>
            <a:off x="4613994" y="1137211"/>
            <a:ext cx="4530007" cy="3259083"/>
          </a:xfrm>
          <a:prstGeom prst="rect">
            <a:avLst/>
          </a:prstGeom>
        </p:spPr>
      </p:pic>
    </p:spTree>
    <p:extLst>
      <p:ext uri="{BB962C8B-B14F-4D97-AF65-F5344CB8AC3E}">
        <p14:creationId xmlns:p14="http://schemas.microsoft.com/office/powerpoint/2010/main" val="2618932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98BB155-2015-401C-B4F6-B1B4E2240657}"/>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3260746" y="366"/>
            <a:ext cx="5883255" cy="5142770"/>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27284" y="715251"/>
            <a:ext cx="3831358" cy="509260"/>
          </a:xfrm>
        </p:spPr>
        <p:txBody>
          <a:bodyPr/>
          <a:lstStyle/>
          <a:p>
            <a:pPr>
              <a:lnSpc>
                <a:spcPct val="100000"/>
              </a:lnSpc>
            </a:pPr>
            <a:r>
              <a:rPr lang="en-GB" sz="1324">
                <a:solidFill>
                  <a:schemeClr val="tx1">
                    <a:lumMod val="65000"/>
                    <a:lumOff val="35000"/>
                  </a:schemeClr>
                </a:solidFill>
              </a:rPr>
              <a:t>Unlimited private Git repo hosting and support for TFVC that scales from a hobby project to the world’s largest Git repositories </a:t>
            </a:r>
            <a:endParaRPr lang="en-US" sz="1324">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D83C02"/>
                </a:solidFill>
              </a:rPr>
              <a:t>Azure Repos</a:t>
            </a: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727851" y="4414468"/>
            <a:ext cx="2855748" cy="2263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rgbClr val="D83C02"/>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300012" y="4368662"/>
            <a:ext cx="315030" cy="315028"/>
          </a:xfrm>
          <a:prstGeom prst="ellipse">
            <a:avLst/>
          </a:prstGeom>
          <a:noFill/>
          <a:ln w="28575" cap="flat" cmpd="sng" algn="ctr">
            <a:solidFill>
              <a:srgbClr val="D83C02"/>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1471" kern="0">
                <a:ln w="19050">
                  <a:noFill/>
                </a:ln>
                <a:solidFill>
                  <a:srgbClr val="D83C02"/>
                </a:solidFill>
                <a:latin typeface="Segoe UI"/>
                <a:ea typeface="Segoe UI" pitchFamily="34" charset="0"/>
                <a:cs typeface="Segoe UI" pitchFamily="34" charset="0"/>
                <a:sym typeface="Wingdings" panose="05000000000000000000" pitchFamily="2" charset="2"/>
              </a:rPr>
              <a:t></a:t>
            </a:r>
            <a:endParaRPr lang="en-US" sz="1471" kern="0">
              <a:ln w="19050">
                <a:noFill/>
              </a:ln>
              <a:solidFill>
                <a:srgbClr val="D83C02"/>
              </a:solidFill>
              <a:latin typeface="Segoe UI"/>
              <a:ea typeface="Segoe UI" pitchFamily="34" charset="0"/>
              <a:cs typeface="Segoe UI" pitchFamily="34" charset="0"/>
            </a:endParaRPr>
          </a:p>
        </p:txBody>
      </p:sp>
      <p:sp>
        <p:nvSpPr>
          <p:cNvPr id="39" name="Oval 38">
            <a:extLst>
              <a:ext uri="{FF2B5EF4-FFF2-40B4-BE49-F238E27FC236}">
                <a16:creationId xmlns:a16="http://schemas.microsoft.com/office/drawing/2014/main" id="{E231F2BA-54BA-40E6-81BA-C36BCB3DBE41}"/>
              </a:ext>
              <a:ext uri="{C183D7F6-B498-43B3-948B-1728B52AA6E4}">
                <adec:decorative xmlns:adec="http://schemas.microsoft.com/office/drawing/2017/decorative" val="1"/>
              </a:ext>
            </a:extLst>
          </p:cNvPr>
          <p:cNvSpPr/>
          <p:nvPr/>
        </p:nvSpPr>
        <p:spPr bwMode="auto">
          <a:xfrm>
            <a:off x="327283" y="245219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36C6868A-A0ED-4034-8001-F907A40D86BE}"/>
              </a:ext>
            </a:extLst>
          </p:cNvPr>
          <p:cNvSpPr txBox="1"/>
          <p:nvPr/>
        </p:nvSpPr>
        <p:spPr>
          <a:xfrm>
            <a:off x="783580" y="1517023"/>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Works with your Git client</a:t>
            </a:r>
          </a:p>
        </p:txBody>
      </p:sp>
      <p:sp>
        <p:nvSpPr>
          <p:cNvPr id="41" name="TextBox 40">
            <a:extLst>
              <a:ext uri="{FF2B5EF4-FFF2-40B4-BE49-F238E27FC236}">
                <a16:creationId xmlns:a16="http://schemas.microsoft.com/office/drawing/2014/main" id="{9DA1B9AE-1E31-4E48-9F16-268BDA133F56}"/>
              </a:ext>
            </a:extLst>
          </p:cNvPr>
          <p:cNvSpPr txBox="1"/>
          <p:nvPr/>
        </p:nvSpPr>
        <p:spPr>
          <a:xfrm>
            <a:off x="783579" y="1750455"/>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Securely connect with and push code into your Git repos from any IDE, editor, or Git client.</a:t>
            </a:r>
            <a:endParaRPr lang="en-US" sz="882">
              <a:solidFill>
                <a:srgbClr val="595959"/>
              </a:solidFill>
            </a:endParaRPr>
          </a:p>
        </p:txBody>
      </p:sp>
      <p:sp>
        <p:nvSpPr>
          <p:cNvPr id="42" name="TextBox 41">
            <a:extLst>
              <a:ext uri="{FF2B5EF4-FFF2-40B4-BE49-F238E27FC236}">
                <a16:creationId xmlns:a16="http://schemas.microsoft.com/office/drawing/2014/main" id="{7F69BA65-4D1C-411C-B247-436C2A21013C}"/>
              </a:ext>
            </a:extLst>
          </p:cNvPr>
          <p:cNvSpPr txBox="1"/>
          <p:nvPr/>
        </p:nvSpPr>
        <p:spPr>
          <a:xfrm>
            <a:off x="783580" y="2449498"/>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Web hooks and API integration</a:t>
            </a:r>
          </a:p>
        </p:txBody>
      </p:sp>
      <p:sp>
        <p:nvSpPr>
          <p:cNvPr id="43" name="TextBox 42">
            <a:extLst>
              <a:ext uri="{FF2B5EF4-FFF2-40B4-BE49-F238E27FC236}">
                <a16:creationId xmlns:a16="http://schemas.microsoft.com/office/drawing/2014/main" id="{8343520C-365C-4DD3-A6EE-6EEACCA258EB}"/>
              </a:ext>
            </a:extLst>
          </p:cNvPr>
          <p:cNvSpPr txBox="1"/>
          <p:nvPr/>
        </p:nvSpPr>
        <p:spPr>
          <a:xfrm>
            <a:off x="783579" y="2682929"/>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Add validations and extensions from the marketplace or build your own using web hooks and REST APIs.</a:t>
            </a:r>
            <a:endParaRPr lang="en-US" sz="882">
              <a:solidFill>
                <a:srgbClr val="595959"/>
              </a:solidFill>
            </a:endParaRPr>
          </a:p>
        </p:txBody>
      </p:sp>
      <p:sp>
        <p:nvSpPr>
          <p:cNvPr id="44" name="Oval 43">
            <a:extLst>
              <a:ext uri="{FF2B5EF4-FFF2-40B4-BE49-F238E27FC236}">
                <a16:creationId xmlns:a16="http://schemas.microsoft.com/office/drawing/2014/main" id="{7E034A3A-A4A8-4FBB-942E-6C93C6CE439E}"/>
              </a:ext>
              <a:ext uri="{C183D7F6-B498-43B3-948B-1728B52AA6E4}">
                <adec:decorative xmlns:adec="http://schemas.microsoft.com/office/drawing/2017/decorative" val="1"/>
              </a:ext>
            </a:extLst>
          </p:cNvPr>
          <p:cNvSpPr/>
          <p:nvPr/>
        </p:nvSpPr>
        <p:spPr bwMode="auto">
          <a:xfrm>
            <a:off x="327283" y="3319355"/>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45" name="TextBox 44">
            <a:extLst>
              <a:ext uri="{FF2B5EF4-FFF2-40B4-BE49-F238E27FC236}">
                <a16:creationId xmlns:a16="http://schemas.microsoft.com/office/drawing/2014/main" id="{1E62A60F-AB60-4082-B174-8789DC97B9AB}"/>
              </a:ext>
            </a:extLst>
          </p:cNvPr>
          <p:cNvSpPr txBox="1"/>
          <p:nvPr/>
        </p:nvSpPr>
        <p:spPr>
          <a:xfrm>
            <a:off x="783580" y="3316659"/>
            <a:ext cx="3375062"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Semantic code search</a:t>
            </a:r>
          </a:p>
        </p:txBody>
      </p:sp>
      <p:sp>
        <p:nvSpPr>
          <p:cNvPr id="46" name="TextBox 45">
            <a:extLst>
              <a:ext uri="{FF2B5EF4-FFF2-40B4-BE49-F238E27FC236}">
                <a16:creationId xmlns:a16="http://schemas.microsoft.com/office/drawing/2014/main" id="{9DA1E11A-F562-4DB4-A6D6-7CEFEFE43CC7}"/>
              </a:ext>
            </a:extLst>
          </p:cNvPr>
          <p:cNvSpPr txBox="1"/>
          <p:nvPr/>
        </p:nvSpPr>
        <p:spPr>
          <a:xfrm>
            <a:off x="783579" y="3550091"/>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Quickly find what you’re looking for with code-aware search that understands classes and variables.</a:t>
            </a:r>
          </a:p>
        </p:txBody>
      </p:sp>
      <p:sp>
        <p:nvSpPr>
          <p:cNvPr id="47" name="Oval 46">
            <a:extLst>
              <a:ext uri="{FF2B5EF4-FFF2-40B4-BE49-F238E27FC236}">
                <a16:creationId xmlns:a16="http://schemas.microsoft.com/office/drawing/2014/main" id="{3991E517-266D-483D-80EE-59EB5D7E4351}"/>
              </a:ext>
              <a:ext uri="{C183D7F6-B498-43B3-948B-1728B52AA6E4}">
                <adec:decorative xmlns:adec="http://schemas.microsoft.com/office/drawing/2017/decorative" val="1"/>
              </a:ext>
            </a:extLst>
          </p:cNvPr>
          <p:cNvSpPr/>
          <p:nvPr/>
        </p:nvSpPr>
        <p:spPr bwMode="auto">
          <a:xfrm>
            <a:off x="327283" y="152375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3" name="Graphic 32">
            <a:extLst>
              <a:ext uri="{FF2B5EF4-FFF2-40B4-BE49-F238E27FC236}">
                <a16:creationId xmlns:a16="http://schemas.microsoft.com/office/drawing/2014/main" id="{93288D8C-BB43-4A81-9E09-5EABEB42648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26377" y="3418448"/>
            <a:ext cx="210100" cy="210100"/>
          </a:xfrm>
          <a:prstGeom prst="rect">
            <a:avLst/>
          </a:prstGeom>
        </p:spPr>
      </p:pic>
      <p:pic>
        <p:nvPicPr>
          <p:cNvPr id="19" name="Graphic 18">
            <a:extLst>
              <a:ext uri="{FF2B5EF4-FFF2-40B4-BE49-F238E27FC236}">
                <a16:creationId xmlns:a16="http://schemas.microsoft.com/office/drawing/2014/main" id="{618E3755-67BE-496C-B460-834527930110}"/>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9386" y="1612735"/>
            <a:ext cx="266126" cy="210100"/>
          </a:xfrm>
          <a:prstGeom prst="rect">
            <a:avLst/>
          </a:prstGeom>
        </p:spPr>
      </p:pic>
      <p:pic>
        <p:nvPicPr>
          <p:cNvPr id="31" name="Graphic 30">
            <a:extLst>
              <a:ext uri="{FF2B5EF4-FFF2-40B4-BE49-F238E27FC236}">
                <a16:creationId xmlns:a16="http://schemas.microsoft.com/office/drawing/2014/main" id="{5F810962-2ECB-4B97-B308-C82C65209D15}"/>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7845" y="2554789"/>
            <a:ext cx="210100" cy="203096"/>
          </a:xfrm>
          <a:prstGeom prst="rect">
            <a:avLst/>
          </a:prstGeom>
        </p:spPr>
      </p:pic>
      <p:pic>
        <p:nvPicPr>
          <p:cNvPr id="20" name="Picture 19" descr="A screenshot of Azure Repos showing the list of Pull requests">
            <a:extLst>
              <a:ext uri="{FF2B5EF4-FFF2-40B4-BE49-F238E27FC236}">
                <a16:creationId xmlns:a16="http://schemas.microsoft.com/office/drawing/2014/main" id="{3DF5342D-19C4-40E5-90CB-9298A017C106}"/>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4613993" y="1129011"/>
            <a:ext cx="4530008" cy="3269768"/>
          </a:xfrm>
          <a:prstGeom prst="rect">
            <a:avLst/>
          </a:prstGeom>
        </p:spPr>
      </p:pic>
    </p:spTree>
    <p:extLst>
      <p:ext uri="{BB962C8B-B14F-4D97-AF65-F5344CB8AC3E}">
        <p14:creationId xmlns:p14="http://schemas.microsoft.com/office/powerpoint/2010/main" val="2197367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1C36602B-4B5A-4F03-B79F-CE6132621626}"/>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3260746" y="366"/>
            <a:ext cx="5883255" cy="5142770"/>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27284" y="715251"/>
            <a:ext cx="3831358" cy="509260"/>
          </a:xfrm>
        </p:spPr>
        <p:txBody>
          <a:bodyPr/>
          <a:lstStyle/>
          <a:p>
            <a:pPr>
              <a:lnSpc>
                <a:spcPct val="100000"/>
              </a:lnSpc>
            </a:pPr>
            <a:r>
              <a:rPr lang="en-GB" sz="1324">
                <a:solidFill>
                  <a:schemeClr val="tx1">
                    <a:lumMod val="65000"/>
                    <a:lumOff val="35000"/>
                  </a:schemeClr>
                </a:solidFill>
              </a:rPr>
              <a:t>Get end-to-end traceability. Run tests and log defects from your browser. Track and assess quality throughout your testing lifecycle.</a:t>
            </a:r>
            <a:endParaRPr lang="en-US" sz="1324">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554CC7"/>
                </a:solidFill>
              </a:rPr>
              <a:t>Azure Test Plans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327283" y="245219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783580" y="1517023"/>
            <a:ext cx="2688618"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Capture rich data</a:t>
            </a:r>
          </a:p>
        </p:txBody>
      </p:sp>
      <p:sp>
        <p:nvSpPr>
          <p:cNvPr id="10" name="TextBox 9">
            <a:extLst>
              <a:ext uri="{FF2B5EF4-FFF2-40B4-BE49-F238E27FC236}">
                <a16:creationId xmlns:a16="http://schemas.microsoft.com/office/drawing/2014/main" id="{967D699B-D6CA-484D-9DCC-8760B5AE64AE}"/>
              </a:ext>
            </a:extLst>
          </p:cNvPr>
          <p:cNvSpPr txBox="1"/>
          <p:nvPr/>
        </p:nvSpPr>
        <p:spPr>
          <a:xfrm>
            <a:off x="783579" y="1750455"/>
            <a:ext cx="2922660" cy="827988"/>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Capture rich scenario data as you execute tests to make discovered defects actionable. Explore user stories without test cases or test steps. You can create test cases directly from your exploratory test sessions.</a:t>
            </a:r>
            <a:endParaRPr lang="en-US" sz="882">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783580" y="2449498"/>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Test across web and desktop</a:t>
            </a:r>
          </a:p>
        </p:txBody>
      </p:sp>
      <p:sp>
        <p:nvSpPr>
          <p:cNvPr id="21" name="TextBox 20">
            <a:extLst>
              <a:ext uri="{FF2B5EF4-FFF2-40B4-BE49-F238E27FC236}">
                <a16:creationId xmlns:a16="http://schemas.microsoft.com/office/drawing/2014/main" id="{48F696DB-EE80-40C9-9008-6142F73C1492}"/>
              </a:ext>
            </a:extLst>
          </p:cNvPr>
          <p:cNvSpPr txBox="1"/>
          <p:nvPr/>
        </p:nvSpPr>
        <p:spPr>
          <a:xfrm>
            <a:off x="783579" y="2682929"/>
            <a:ext cx="2922660" cy="705838"/>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Test your application where it lives. Complete scripted tests across desktop or web scenarios. Test on-premises application from the cloud and vice-versa.</a:t>
            </a:r>
            <a:endParaRPr lang="en-US" sz="882">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327283" y="3319355"/>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783580" y="3316659"/>
            <a:ext cx="3375062"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Get end-to-end traceability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783579" y="3550091"/>
            <a:ext cx="2922660" cy="583690"/>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Leverage the same test tools across your engineers and user acceptance testing stakeholders. Pay for the tools only when you need them.</a:t>
            </a:r>
            <a:endParaRPr lang="en-US" sz="882">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727851" y="4414468"/>
            <a:ext cx="2855748" cy="2263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rgbClr val="554CC7"/>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300012" y="4368662"/>
            <a:ext cx="315030" cy="315028"/>
          </a:xfrm>
          <a:prstGeom prst="ellipse">
            <a:avLst/>
          </a:prstGeom>
          <a:noFill/>
          <a:ln w="28575" cap="flat" cmpd="sng" algn="ctr">
            <a:solidFill>
              <a:srgbClr val="554CC7"/>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1471" kern="0">
                <a:ln w="19050">
                  <a:noFill/>
                </a:ln>
                <a:solidFill>
                  <a:srgbClr val="554CC7"/>
                </a:solidFill>
                <a:latin typeface="Segoe UI"/>
                <a:ea typeface="Segoe UI" pitchFamily="34" charset="0"/>
                <a:cs typeface="Segoe UI" pitchFamily="34" charset="0"/>
                <a:sym typeface="Wingdings" panose="05000000000000000000" pitchFamily="2" charset="2"/>
              </a:rPr>
              <a:t></a:t>
            </a:r>
            <a:endParaRPr lang="en-US" sz="1471" kern="0">
              <a:ln w="19050">
                <a:noFill/>
              </a:ln>
              <a:solidFill>
                <a:srgbClr val="554CC7"/>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327283" y="152375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3" name="Graphic 2">
            <a:extLst>
              <a:ext uri="{FF2B5EF4-FFF2-40B4-BE49-F238E27FC236}">
                <a16:creationId xmlns:a16="http://schemas.microsoft.com/office/drawing/2014/main" id="{3796FCAC-8D9C-42BB-84AA-6BE88EF34681}"/>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13729" y="3418478"/>
            <a:ext cx="203096" cy="196093"/>
          </a:xfrm>
          <a:prstGeom prst="rect">
            <a:avLst/>
          </a:prstGeom>
        </p:spPr>
      </p:pic>
      <p:pic>
        <p:nvPicPr>
          <p:cNvPr id="7" name="Graphic 6">
            <a:extLst>
              <a:ext uri="{FF2B5EF4-FFF2-40B4-BE49-F238E27FC236}">
                <a16:creationId xmlns:a16="http://schemas.microsoft.com/office/drawing/2014/main" id="{7F14F29B-444D-4ACF-85D1-7D8CFFEED0D2}"/>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5738" y="2559337"/>
            <a:ext cx="203096" cy="210100"/>
          </a:xfrm>
          <a:prstGeom prst="rect">
            <a:avLst/>
          </a:prstGeom>
        </p:spPr>
      </p:pic>
      <p:pic>
        <p:nvPicPr>
          <p:cNvPr id="9" name="Graphic 8">
            <a:extLst>
              <a:ext uri="{FF2B5EF4-FFF2-40B4-BE49-F238E27FC236}">
                <a16:creationId xmlns:a16="http://schemas.microsoft.com/office/drawing/2014/main" id="{B1CFC10C-8367-4CFF-9BE9-540CA26471D3}"/>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8734" y="1605241"/>
            <a:ext cx="210100" cy="224106"/>
          </a:xfrm>
          <a:prstGeom prst="rect">
            <a:avLst/>
          </a:prstGeom>
        </p:spPr>
      </p:pic>
      <p:pic>
        <p:nvPicPr>
          <p:cNvPr id="25" name="Picture 24" descr="A screenshot of Azure Test Plans showing the test execution report for the Web Team project">
            <a:extLst>
              <a:ext uri="{FF2B5EF4-FFF2-40B4-BE49-F238E27FC236}">
                <a16:creationId xmlns:a16="http://schemas.microsoft.com/office/drawing/2014/main" id="{8BE6259D-2C48-4690-8895-C4E011B520A0}"/>
              </a:ext>
            </a:extLst>
          </p:cNvPr>
          <p:cNvPicPr>
            <a:picLocks noChangeAspect="1"/>
          </p:cNvPicPr>
          <p:nvPr/>
        </p:nvPicPr>
        <p:blipFill rotWithShape="1">
          <a:blip r:embed="rId10">
            <a:extLst>
              <a:ext uri="{28A0092B-C50C-407E-A947-70E740481C1C}">
                <a14:useLocalDpi xmlns:a14="http://schemas.microsoft.com/office/drawing/2010/main" val="0"/>
              </a:ext>
            </a:extLst>
          </a:blip>
          <a:srcRect r="13411"/>
          <a:stretch/>
        </p:blipFill>
        <p:spPr>
          <a:xfrm>
            <a:off x="4613993" y="1131868"/>
            <a:ext cx="4530007" cy="3269768"/>
          </a:xfrm>
          <a:prstGeom prst="rect">
            <a:avLst/>
          </a:prstGeom>
        </p:spPr>
      </p:pic>
    </p:spTree>
    <p:extLst>
      <p:ext uri="{BB962C8B-B14F-4D97-AF65-F5344CB8AC3E}">
        <p14:creationId xmlns:p14="http://schemas.microsoft.com/office/powerpoint/2010/main" val="3401963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a:extLst>
              <a:ext uri="{FF2B5EF4-FFF2-40B4-BE49-F238E27FC236}">
                <a16:creationId xmlns:a16="http://schemas.microsoft.com/office/drawing/2014/main" id="{68D97D0A-E00A-466D-BA6F-14AD4427BDCC}"/>
              </a:ext>
            </a:extLst>
          </p:cNvPr>
          <p:cNvPicPr>
            <a:picLocks noChangeAspect="1"/>
          </p:cNvPicPr>
          <p:nvPr/>
        </p:nvPicPr>
        <p:blipFill rotWithShape="1">
          <a:blip r:embed="rId3">
            <a:extLst>
              <a:ext uri="{28A0092B-C50C-407E-A947-70E740481C1C}">
                <a14:useLocalDpi xmlns:a14="http://schemas.microsoft.com/office/drawing/2010/main" val="0"/>
              </a:ext>
            </a:extLst>
          </a:blip>
          <a:srcRect t="482" r="31342" b="17338"/>
          <a:stretch/>
        </p:blipFill>
        <p:spPr>
          <a:xfrm>
            <a:off x="3260746" y="366"/>
            <a:ext cx="5883255" cy="5142770"/>
          </a:xfrm>
          <a:prstGeom prst="rect">
            <a:avLst/>
          </a:prstGeom>
        </p:spPr>
      </p:pic>
      <p:sp>
        <p:nvSpPr>
          <p:cNvPr id="5" name="Text Placeholder 4">
            <a:extLst>
              <a:ext uri="{FF2B5EF4-FFF2-40B4-BE49-F238E27FC236}">
                <a16:creationId xmlns:a16="http://schemas.microsoft.com/office/drawing/2014/main" id="{795D34CA-2892-4FF4-9588-C6A35829635B}"/>
              </a:ext>
            </a:extLst>
          </p:cNvPr>
          <p:cNvSpPr>
            <a:spLocks noGrp="1"/>
          </p:cNvSpPr>
          <p:nvPr>
            <p:ph type="body" sz="quarter" idx="10"/>
          </p:nvPr>
        </p:nvSpPr>
        <p:spPr>
          <a:xfrm>
            <a:off x="327284" y="715251"/>
            <a:ext cx="3831358" cy="509260"/>
          </a:xfrm>
        </p:spPr>
        <p:txBody>
          <a:bodyPr/>
          <a:lstStyle/>
          <a:p>
            <a:pPr>
              <a:lnSpc>
                <a:spcPct val="100000"/>
              </a:lnSpc>
            </a:pPr>
            <a:r>
              <a:rPr lang="en-GB" sz="1324">
                <a:solidFill>
                  <a:schemeClr val="tx1">
                    <a:lumMod val="65000"/>
                    <a:lumOff val="35000"/>
                  </a:schemeClr>
                </a:solidFill>
              </a:rPr>
              <a:t>Create and share Maven, </a:t>
            </a:r>
            <a:r>
              <a:rPr lang="en-GB" sz="1324" err="1">
                <a:solidFill>
                  <a:schemeClr val="tx1">
                    <a:lumMod val="65000"/>
                    <a:lumOff val="35000"/>
                  </a:schemeClr>
                </a:solidFill>
              </a:rPr>
              <a:t>npm</a:t>
            </a:r>
            <a:r>
              <a:rPr lang="en-GB" sz="1324">
                <a:solidFill>
                  <a:schemeClr val="tx1">
                    <a:lumMod val="65000"/>
                    <a:lumOff val="35000"/>
                  </a:schemeClr>
                </a:solidFill>
              </a:rPr>
              <a:t>, and NuGet package feeds from public and private sources – fully integrated into CI/CD pipelines</a:t>
            </a:r>
            <a:endParaRPr lang="en-US" sz="1324">
              <a:solidFill>
                <a:schemeClr val="tx1">
                  <a:lumMod val="65000"/>
                  <a:lumOff val="35000"/>
                </a:schemeClr>
              </a:solidFill>
            </a:endParaRPr>
          </a:p>
        </p:txBody>
      </p:sp>
      <p:sp>
        <p:nvSpPr>
          <p:cNvPr id="4" name="Title 3">
            <a:extLst>
              <a:ext uri="{FF2B5EF4-FFF2-40B4-BE49-F238E27FC236}">
                <a16:creationId xmlns:a16="http://schemas.microsoft.com/office/drawing/2014/main" id="{DA6A65AD-43AA-423E-8D08-19A36B5745EF}"/>
              </a:ext>
            </a:extLst>
          </p:cNvPr>
          <p:cNvSpPr>
            <a:spLocks noGrp="1"/>
          </p:cNvSpPr>
          <p:nvPr>
            <p:ph type="title"/>
          </p:nvPr>
        </p:nvSpPr>
        <p:spPr/>
        <p:txBody>
          <a:bodyPr/>
          <a:lstStyle/>
          <a:p>
            <a:r>
              <a:rPr lang="en-US">
                <a:solidFill>
                  <a:srgbClr val="CB2E6D"/>
                </a:solidFill>
              </a:rPr>
              <a:t>Azure Artifacts</a:t>
            </a:r>
          </a:p>
        </p:txBody>
      </p:sp>
      <p:sp>
        <p:nvSpPr>
          <p:cNvPr id="18" name="Oval 17">
            <a:extLst>
              <a:ext uri="{FF2B5EF4-FFF2-40B4-BE49-F238E27FC236}">
                <a16:creationId xmlns:a16="http://schemas.microsoft.com/office/drawing/2014/main" id="{FFDB50A0-8DD6-48CA-80CD-8F55978146FF}"/>
              </a:ext>
              <a:ext uri="{C183D7F6-B498-43B3-948B-1728B52AA6E4}">
                <adec:decorative xmlns:adec="http://schemas.microsoft.com/office/drawing/2017/decorative" val="1"/>
              </a:ext>
            </a:extLst>
          </p:cNvPr>
          <p:cNvSpPr/>
          <p:nvPr/>
        </p:nvSpPr>
        <p:spPr bwMode="auto">
          <a:xfrm>
            <a:off x="327283" y="245219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12" name="TextBox 11">
            <a:extLst>
              <a:ext uri="{FF2B5EF4-FFF2-40B4-BE49-F238E27FC236}">
                <a16:creationId xmlns:a16="http://schemas.microsoft.com/office/drawing/2014/main" id="{2C90A02D-FA22-4D75-8262-E67026C3F459}"/>
              </a:ext>
            </a:extLst>
          </p:cNvPr>
          <p:cNvSpPr txBox="1"/>
          <p:nvPr/>
        </p:nvSpPr>
        <p:spPr>
          <a:xfrm>
            <a:off x="783580" y="1517023"/>
            <a:ext cx="2688618" cy="400627"/>
          </a:xfrm>
          <a:prstGeom prst="rect">
            <a:avLst/>
          </a:prstGeom>
          <a:noFill/>
        </p:spPr>
        <p:txBody>
          <a:bodyPr wrap="square" lIns="134464" tIns="107571" rIns="134464" bIns="107571" rtlCol="0">
            <a:spAutoFit/>
          </a:bodyPr>
          <a:lstStyle/>
          <a:p>
            <a:pPr>
              <a:lnSpc>
                <a:spcPct val="90000"/>
              </a:lnSpc>
              <a:spcAft>
                <a:spcPts val="441"/>
              </a:spcAft>
            </a:pPr>
            <a:r>
              <a:rPr lang="en-US" sz="1324">
                <a:solidFill>
                  <a:schemeClr val="tx1">
                    <a:lumMod val="65000"/>
                    <a:lumOff val="35000"/>
                  </a:schemeClr>
                </a:solidFill>
                <a:latin typeface="+mj-lt"/>
              </a:rPr>
              <a:t>Manage all package types</a:t>
            </a:r>
          </a:p>
        </p:txBody>
      </p:sp>
      <p:sp>
        <p:nvSpPr>
          <p:cNvPr id="10" name="TextBox 9">
            <a:extLst>
              <a:ext uri="{FF2B5EF4-FFF2-40B4-BE49-F238E27FC236}">
                <a16:creationId xmlns:a16="http://schemas.microsoft.com/office/drawing/2014/main" id="{967D699B-D6CA-484D-9DCC-8760B5AE64AE}"/>
              </a:ext>
            </a:extLst>
          </p:cNvPr>
          <p:cNvSpPr txBox="1"/>
          <p:nvPr/>
        </p:nvSpPr>
        <p:spPr>
          <a:xfrm>
            <a:off x="783579" y="1750455"/>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Get universal </a:t>
            </a:r>
            <a:r>
              <a:rPr lang="en-GB" sz="882" err="1">
                <a:solidFill>
                  <a:srgbClr val="595959"/>
                </a:solidFill>
              </a:rPr>
              <a:t>artifact</a:t>
            </a:r>
            <a:r>
              <a:rPr lang="en-GB" sz="882">
                <a:solidFill>
                  <a:srgbClr val="595959"/>
                </a:solidFill>
              </a:rPr>
              <a:t> management for Maven, </a:t>
            </a:r>
            <a:r>
              <a:rPr lang="en-GB" sz="882" err="1">
                <a:solidFill>
                  <a:srgbClr val="595959"/>
                </a:solidFill>
              </a:rPr>
              <a:t>npm</a:t>
            </a:r>
            <a:r>
              <a:rPr lang="en-GB" sz="882">
                <a:solidFill>
                  <a:srgbClr val="595959"/>
                </a:solidFill>
              </a:rPr>
              <a:t>, and NuGet.</a:t>
            </a:r>
            <a:endParaRPr lang="en-US" sz="882">
              <a:solidFill>
                <a:srgbClr val="595959"/>
              </a:solidFill>
            </a:endParaRPr>
          </a:p>
        </p:txBody>
      </p:sp>
      <p:sp>
        <p:nvSpPr>
          <p:cNvPr id="20" name="TextBox 19">
            <a:extLst>
              <a:ext uri="{FF2B5EF4-FFF2-40B4-BE49-F238E27FC236}">
                <a16:creationId xmlns:a16="http://schemas.microsoft.com/office/drawing/2014/main" id="{D306CDB6-E465-4A41-B520-9DC0AC0600BC}"/>
              </a:ext>
            </a:extLst>
          </p:cNvPr>
          <p:cNvSpPr txBox="1"/>
          <p:nvPr/>
        </p:nvSpPr>
        <p:spPr>
          <a:xfrm>
            <a:off x="783580" y="2449498"/>
            <a:ext cx="2688618"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Add packages to any pipeline</a:t>
            </a:r>
          </a:p>
        </p:txBody>
      </p:sp>
      <p:sp>
        <p:nvSpPr>
          <p:cNvPr id="21" name="TextBox 20">
            <a:extLst>
              <a:ext uri="{FF2B5EF4-FFF2-40B4-BE49-F238E27FC236}">
                <a16:creationId xmlns:a16="http://schemas.microsoft.com/office/drawing/2014/main" id="{48F696DB-EE80-40C9-9008-6142F73C1492}"/>
              </a:ext>
            </a:extLst>
          </p:cNvPr>
          <p:cNvSpPr txBox="1"/>
          <p:nvPr/>
        </p:nvSpPr>
        <p:spPr>
          <a:xfrm>
            <a:off x="783579" y="2682929"/>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Share packages, and use built-in CI/CD, versioning, and testing.</a:t>
            </a:r>
            <a:endParaRPr lang="en-US" sz="882">
              <a:solidFill>
                <a:srgbClr val="595959"/>
              </a:solidFill>
            </a:endParaRPr>
          </a:p>
        </p:txBody>
      </p:sp>
      <p:sp>
        <p:nvSpPr>
          <p:cNvPr id="22" name="Oval 21">
            <a:extLst>
              <a:ext uri="{FF2B5EF4-FFF2-40B4-BE49-F238E27FC236}">
                <a16:creationId xmlns:a16="http://schemas.microsoft.com/office/drawing/2014/main" id="{F9FA9159-C35A-4C32-B438-04A9E511DFC2}"/>
              </a:ext>
              <a:ext uri="{C183D7F6-B498-43B3-948B-1728B52AA6E4}">
                <adec:decorative xmlns:adec="http://schemas.microsoft.com/office/drawing/2017/decorative" val="1"/>
              </a:ext>
            </a:extLst>
          </p:cNvPr>
          <p:cNvSpPr/>
          <p:nvPr/>
        </p:nvSpPr>
        <p:spPr bwMode="auto">
          <a:xfrm>
            <a:off x="327283" y="3319355"/>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sp>
        <p:nvSpPr>
          <p:cNvPr id="23" name="TextBox 22">
            <a:extLst>
              <a:ext uri="{FF2B5EF4-FFF2-40B4-BE49-F238E27FC236}">
                <a16:creationId xmlns:a16="http://schemas.microsoft.com/office/drawing/2014/main" id="{96008E34-B942-4226-8B9D-786CCFA9C753}"/>
              </a:ext>
            </a:extLst>
          </p:cNvPr>
          <p:cNvSpPr txBox="1"/>
          <p:nvPr/>
        </p:nvSpPr>
        <p:spPr>
          <a:xfrm>
            <a:off x="783580" y="3316659"/>
            <a:ext cx="3375062" cy="400627"/>
          </a:xfrm>
          <a:prstGeom prst="rect">
            <a:avLst/>
          </a:prstGeom>
          <a:noFill/>
        </p:spPr>
        <p:txBody>
          <a:bodyPr wrap="square" lIns="134464" tIns="107571" rIns="134464" bIns="107571" rtlCol="0">
            <a:spAutoFit/>
          </a:bodyPr>
          <a:lstStyle/>
          <a:p>
            <a:pPr>
              <a:lnSpc>
                <a:spcPct val="90000"/>
              </a:lnSpc>
              <a:spcAft>
                <a:spcPts val="441"/>
              </a:spcAft>
            </a:pPr>
            <a:r>
              <a:rPr lang="en-GB" sz="1324">
                <a:solidFill>
                  <a:schemeClr val="tx1">
                    <a:lumMod val="65000"/>
                    <a:lumOff val="35000"/>
                  </a:schemeClr>
                </a:solidFill>
                <a:latin typeface="+mj-lt"/>
              </a:rPr>
              <a:t>Share code efficiently</a:t>
            </a:r>
          </a:p>
        </p:txBody>
      </p:sp>
      <p:sp>
        <p:nvSpPr>
          <p:cNvPr id="24" name="TextBox 23">
            <a:extLst>
              <a:ext uri="{FF2B5EF4-FFF2-40B4-BE49-F238E27FC236}">
                <a16:creationId xmlns:a16="http://schemas.microsoft.com/office/drawing/2014/main" id="{44BE15AD-9292-49C4-A9A5-33B96DE0766E}"/>
              </a:ext>
            </a:extLst>
          </p:cNvPr>
          <p:cNvSpPr txBox="1"/>
          <p:nvPr/>
        </p:nvSpPr>
        <p:spPr>
          <a:xfrm>
            <a:off x="783579" y="3550091"/>
            <a:ext cx="2922660" cy="461541"/>
          </a:xfrm>
          <a:prstGeom prst="rect">
            <a:avLst/>
          </a:prstGeom>
          <a:noFill/>
        </p:spPr>
        <p:txBody>
          <a:bodyPr wrap="square" lIns="134464" tIns="107571" rIns="134464" bIns="107571" rtlCol="0">
            <a:spAutoFit/>
          </a:bodyPr>
          <a:lstStyle/>
          <a:p>
            <a:pPr>
              <a:lnSpc>
                <a:spcPct val="90000"/>
              </a:lnSpc>
              <a:spcAft>
                <a:spcPts val="441"/>
              </a:spcAft>
            </a:pPr>
            <a:r>
              <a:rPr lang="en-GB" sz="882">
                <a:solidFill>
                  <a:srgbClr val="595959"/>
                </a:solidFill>
              </a:rPr>
              <a:t>Easily share code across small teams and large enterprises.</a:t>
            </a:r>
            <a:endParaRPr lang="en-US" sz="882">
              <a:solidFill>
                <a:srgbClr val="595959"/>
              </a:solidFill>
            </a:endParaRPr>
          </a:p>
        </p:txBody>
      </p:sp>
      <p:sp>
        <p:nvSpPr>
          <p:cNvPr id="28" name="Text Placeholder 3">
            <a:extLst>
              <a:ext uri="{FF2B5EF4-FFF2-40B4-BE49-F238E27FC236}">
                <a16:creationId xmlns:a16="http://schemas.microsoft.com/office/drawing/2014/main" id="{12CDE9BA-C365-4833-B2DD-01DF20A79BB3}"/>
              </a:ext>
            </a:extLst>
          </p:cNvPr>
          <p:cNvSpPr txBox="1">
            <a:spLocks/>
          </p:cNvSpPr>
          <p:nvPr/>
        </p:nvSpPr>
        <p:spPr>
          <a:xfrm>
            <a:off x="727851" y="4414468"/>
            <a:ext cx="2855748" cy="2263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85845">
              <a:buNone/>
              <a:defRPr/>
            </a:pPr>
            <a:r>
              <a:rPr lang="en-US" sz="1471" b="1">
                <a:solidFill>
                  <a:srgbClr val="CB2E6D"/>
                </a:solidFill>
                <a:latin typeface="Segoe UI Semibold" panose="020B0702040204020203" pitchFamily="34" charset="0"/>
                <a:cs typeface="Segoe UI Semibold" panose="020B0702040204020203" pitchFamily="34" charset="0"/>
              </a:rPr>
              <a:t>https://azure.com/devops</a:t>
            </a:r>
          </a:p>
        </p:txBody>
      </p:sp>
      <p:sp>
        <p:nvSpPr>
          <p:cNvPr id="29" name="Oval 28">
            <a:extLst>
              <a:ext uri="{FF2B5EF4-FFF2-40B4-BE49-F238E27FC236}">
                <a16:creationId xmlns:a16="http://schemas.microsoft.com/office/drawing/2014/main" id="{898FC792-55D1-47DF-A396-371288845618}"/>
              </a:ext>
              <a:ext uri="{C183D7F6-B498-43B3-948B-1728B52AA6E4}">
                <adec:decorative xmlns:adec="http://schemas.microsoft.com/office/drawing/2017/decorative" val="1"/>
              </a:ext>
            </a:extLst>
          </p:cNvPr>
          <p:cNvSpPr/>
          <p:nvPr/>
        </p:nvSpPr>
        <p:spPr bwMode="auto">
          <a:xfrm>
            <a:off x="300012" y="4368662"/>
            <a:ext cx="315030" cy="315028"/>
          </a:xfrm>
          <a:prstGeom prst="ellipse">
            <a:avLst/>
          </a:prstGeom>
          <a:noFill/>
          <a:ln w="28575" cap="flat" cmpd="sng" algn="ctr">
            <a:solidFill>
              <a:srgbClr val="CB2E6D"/>
            </a:solidFill>
            <a:prstDash val="solid"/>
            <a:headEnd type="none" w="med" len="med"/>
            <a:tailEnd type="none" w="med" len="med"/>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85383" eaLnBrk="1" hangingPunct="1">
              <a:defRPr/>
            </a:pPr>
            <a:r>
              <a:rPr lang="en-US" sz="1471" kern="0">
                <a:ln w="19050">
                  <a:noFill/>
                </a:ln>
                <a:solidFill>
                  <a:srgbClr val="CB2E6D"/>
                </a:solidFill>
                <a:latin typeface="Segoe UI"/>
                <a:ea typeface="Segoe UI" pitchFamily="34" charset="0"/>
                <a:cs typeface="Segoe UI" pitchFamily="34" charset="0"/>
                <a:sym typeface="Wingdings" panose="05000000000000000000" pitchFamily="2" charset="2"/>
              </a:rPr>
              <a:t></a:t>
            </a:r>
            <a:endParaRPr lang="en-US" sz="1471" kern="0">
              <a:ln w="19050">
                <a:noFill/>
              </a:ln>
              <a:solidFill>
                <a:srgbClr val="CB2E6D"/>
              </a:solidFill>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08760E37-E16B-454B-B53B-34DE4F345D6B}"/>
              </a:ext>
              <a:ext uri="{C183D7F6-B498-43B3-948B-1728B52AA6E4}">
                <adec:decorative xmlns:adec="http://schemas.microsoft.com/office/drawing/2017/decorative" val="1"/>
              </a:ext>
            </a:extLst>
          </p:cNvPr>
          <p:cNvSpPr/>
          <p:nvPr/>
        </p:nvSpPr>
        <p:spPr bwMode="auto">
          <a:xfrm>
            <a:off x="327283" y="1523753"/>
            <a:ext cx="408287" cy="408287"/>
          </a:xfrm>
          <a:prstGeom prst="ellipse">
            <a:avLst/>
          </a:prstGeom>
          <a:solidFill>
            <a:srgbClr val="EAEAEA"/>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4464" tIns="107571" rIns="134464" bIns="107571" numCol="1" spcCol="0" rtlCol="0" fromWordArt="0" anchor="t" anchorCtr="0" forceAA="0" compatLnSpc="1">
            <a:prstTxWarp prst="textNoShape">
              <a:avLst/>
            </a:prstTxWarp>
            <a:noAutofit/>
          </a:bodyPr>
          <a:lstStyle/>
          <a:p>
            <a:pPr algn="ctr" defTabSz="685647">
              <a:lnSpc>
                <a:spcPct val="90000"/>
              </a:lnSpc>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pic>
        <p:nvPicPr>
          <p:cNvPr id="13" name="Graphic 12">
            <a:extLst>
              <a:ext uri="{FF2B5EF4-FFF2-40B4-BE49-F238E27FC236}">
                <a16:creationId xmlns:a16="http://schemas.microsoft.com/office/drawing/2014/main" id="{2A467BB4-5A75-492E-A68A-063FC77860C3}"/>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33380" y="3411880"/>
            <a:ext cx="196093" cy="210100"/>
          </a:xfrm>
          <a:prstGeom prst="rect">
            <a:avLst/>
          </a:prstGeom>
        </p:spPr>
      </p:pic>
      <p:pic>
        <p:nvPicPr>
          <p:cNvPr id="19" name="Graphic 18">
            <a:extLst>
              <a:ext uri="{FF2B5EF4-FFF2-40B4-BE49-F238E27FC236}">
                <a16:creationId xmlns:a16="http://schemas.microsoft.com/office/drawing/2014/main" id="{DD7BD547-8D79-4FE3-A391-C2DAD50D7CEC}"/>
              </a:ext>
              <a:ext uri="{C183D7F6-B498-43B3-948B-1728B52AA6E4}">
                <adec:decorative xmlns:adec="http://schemas.microsoft.com/office/drawing/2017/decorative" val="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26377" y="1629850"/>
            <a:ext cx="210100" cy="196093"/>
          </a:xfrm>
          <a:prstGeom prst="rect">
            <a:avLst/>
          </a:prstGeom>
        </p:spPr>
      </p:pic>
      <p:pic>
        <p:nvPicPr>
          <p:cNvPr id="31" name="Graphic 30">
            <a:extLst>
              <a:ext uri="{FF2B5EF4-FFF2-40B4-BE49-F238E27FC236}">
                <a16:creationId xmlns:a16="http://schemas.microsoft.com/office/drawing/2014/main" id="{04912787-156B-463C-861A-D0C18DECD68E}"/>
              </a:ext>
              <a:ext uri="{C183D7F6-B498-43B3-948B-1728B52AA6E4}">
                <adec:decorative xmlns:adec="http://schemas.microsoft.com/office/drawing/2017/decorative" val="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33380" y="2561600"/>
            <a:ext cx="210100" cy="210100"/>
          </a:xfrm>
          <a:prstGeom prst="rect">
            <a:avLst/>
          </a:prstGeom>
        </p:spPr>
      </p:pic>
      <p:pic>
        <p:nvPicPr>
          <p:cNvPr id="27" name="Picture 26" descr="A screenshot of Azure Artifacts listing NuGet, NPM and Maven packages">
            <a:extLst>
              <a:ext uri="{FF2B5EF4-FFF2-40B4-BE49-F238E27FC236}">
                <a16:creationId xmlns:a16="http://schemas.microsoft.com/office/drawing/2014/main" id="{E9A11B5A-A10B-421E-B3C5-614EBB5321DE}"/>
              </a:ext>
            </a:extLst>
          </p:cNvPr>
          <p:cNvPicPr>
            <a:picLocks noChangeAspect="1"/>
          </p:cNvPicPr>
          <p:nvPr/>
        </p:nvPicPr>
        <p:blipFill rotWithShape="1">
          <a:blip r:embed="rId10">
            <a:extLst>
              <a:ext uri="{28A0092B-C50C-407E-A947-70E740481C1C}">
                <a14:useLocalDpi xmlns:a14="http://schemas.microsoft.com/office/drawing/2010/main" val="0"/>
              </a:ext>
            </a:extLst>
          </a:blip>
          <a:srcRect r="13270"/>
          <a:stretch/>
        </p:blipFill>
        <p:spPr>
          <a:xfrm>
            <a:off x="4613993" y="1131868"/>
            <a:ext cx="4530007" cy="3264426"/>
          </a:xfrm>
          <a:prstGeom prst="rect">
            <a:avLst/>
          </a:prstGeom>
        </p:spPr>
      </p:pic>
    </p:spTree>
    <p:extLst>
      <p:ext uri="{BB962C8B-B14F-4D97-AF65-F5344CB8AC3E}">
        <p14:creationId xmlns:p14="http://schemas.microsoft.com/office/powerpoint/2010/main" val="28113123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1D37F-9777-4AC2-B701-65A67F74A26C}"/>
              </a:ext>
            </a:extLst>
          </p:cNvPr>
          <p:cNvSpPr>
            <a:spLocks noGrp="1"/>
          </p:cNvSpPr>
          <p:nvPr>
            <p:ph type="title"/>
          </p:nvPr>
        </p:nvSpPr>
        <p:spPr/>
        <p:txBody>
          <a:bodyPr/>
          <a:lstStyle/>
          <a:p>
            <a:r>
              <a:rPr lang="en-US"/>
              <a:t>Smarter Insights, Faster</a:t>
            </a:r>
          </a:p>
        </p:txBody>
      </p:sp>
      <p:sp>
        <p:nvSpPr>
          <p:cNvPr id="29" name="TextBox 28">
            <a:extLst>
              <a:ext uri="{FF2B5EF4-FFF2-40B4-BE49-F238E27FC236}">
                <a16:creationId xmlns:a16="http://schemas.microsoft.com/office/drawing/2014/main" id="{EBCA8E7C-31C6-4F4E-BE47-69FEAA91F44C}"/>
              </a:ext>
            </a:extLst>
          </p:cNvPr>
          <p:cNvSpPr txBox="1"/>
          <p:nvPr/>
        </p:nvSpPr>
        <p:spPr>
          <a:xfrm>
            <a:off x="202551" y="674251"/>
            <a:ext cx="7237283" cy="420923"/>
          </a:xfrm>
          <a:prstGeom prst="rect">
            <a:avLst/>
          </a:prstGeom>
          <a:noFill/>
        </p:spPr>
        <p:txBody>
          <a:bodyPr wrap="square" lIns="134445" tIns="107556" rIns="134445" bIns="107556" rtlCol="0">
            <a:spAutoFit/>
          </a:bodyPr>
          <a:lstStyle>
            <a:defPPr>
              <a:defRPr lang="en-US"/>
            </a:defPPr>
            <a:lvl1pPr defTabSz="950663" fontAlgn="base">
              <a:lnSpc>
                <a:spcPct val="90000"/>
              </a:lnSpc>
              <a:spcBef>
                <a:spcPct val="0"/>
              </a:spcBef>
              <a:spcAft>
                <a:spcPct val="0"/>
              </a:spcAft>
              <a:defRPr sz="2000" kern="0">
                <a:gradFill>
                  <a:gsLst>
                    <a:gs pos="78761">
                      <a:schemeClr val="accent1"/>
                    </a:gs>
                    <a:gs pos="0">
                      <a:schemeClr val="accent1"/>
                    </a:gs>
                  </a:gsLst>
                  <a:lin ang="5400000" scaled="0"/>
                </a:gradFill>
                <a:latin typeface="Segoe UI Semibold" panose="020B0702040204020203" pitchFamily="34" charset="0"/>
                <a:cs typeface="Segoe UI Semibold" panose="020B0702040204020203" pitchFamily="34" charset="0"/>
              </a:defRPr>
            </a:lvl1pPr>
            <a:lvl2pPr marL="457200" defTabSz="457200"/>
            <a:lvl3pPr marL="914400" defTabSz="457200"/>
            <a:lvl4pPr marL="1371600" defTabSz="457200"/>
            <a:lvl5pPr marL="1828800" defTabSz="457200"/>
            <a:lvl6pPr marL="2286000" defTabSz="457200"/>
            <a:lvl7pPr marL="2743200" defTabSz="457200"/>
            <a:lvl8pPr marL="3200400" defTabSz="457200"/>
            <a:lvl9pPr marL="3657600" defTabSz="457200"/>
          </a:lstStyle>
          <a:p>
            <a:pPr defTabSz="698889">
              <a:defRPr/>
            </a:pPr>
            <a:r>
              <a:rPr lang="en-US" sz="1471">
                <a:gradFill>
                  <a:gsLst>
                    <a:gs pos="78761">
                      <a:srgbClr val="0072C6"/>
                    </a:gs>
                    <a:gs pos="0">
                      <a:srgbClr val="0072C6"/>
                    </a:gs>
                  </a:gsLst>
                  <a:lin ang="5400000" scaled="0"/>
                </a:gradFill>
              </a:rPr>
              <a:t>Azure Monitor, Application Insights &amp; Log Analytics</a:t>
            </a:r>
          </a:p>
        </p:txBody>
      </p:sp>
      <p:sp>
        <p:nvSpPr>
          <p:cNvPr id="77" name="Rectangle 76">
            <a:extLst>
              <a:ext uri="{FF2B5EF4-FFF2-40B4-BE49-F238E27FC236}">
                <a16:creationId xmlns:a16="http://schemas.microsoft.com/office/drawing/2014/main" id="{DC3AACD1-5CAD-4C5C-B124-749FB46293A0}"/>
              </a:ext>
            </a:extLst>
          </p:cNvPr>
          <p:cNvSpPr/>
          <p:nvPr/>
        </p:nvSpPr>
        <p:spPr bwMode="auto">
          <a:xfrm>
            <a:off x="596379" y="1607115"/>
            <a:ext cx="2407604" cy="64236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defTabSz="685252">
              <a:spcAft>
                <a:spcPts val="1765"/>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Pre-defined solutions with smart thresholds</a:t>
            </a:r>
          </a:p>
        </p:txBody>
      </p:sp>
      <p:grpSp>
        <p:nvGrpSpPr>
          <p:cNvPr id="78" name="Group 77">
            <a:extLst>
              <a:ext uri="{FF2B5EF4-FFF2-40B4-BE49-F238E27FC236}">
                <a16:creationId xmlns:a16="http://schemas.microsoft.com/office/drawing/2014/main" id="{8E8DFC08-94B9-41A2-B6A2-10EBC65875DD}"/>
              </a:ext>
              <a:ext uri="{C183D7F6-B498-43B3-948B-1728B52AA6E4}">
                <adec:decorative xmlns:adec="http://schemas.microsoft.com/office/drawing/2017/decorative" val="1"/>
              </a:ext>
            </a:extLst>
          </p:cNvPr>
          <p:cNvGrpSpPr/>
          <p:nvPr/>
        </p:nvGrpSpPr>
        <p:grpSpPr>
          <a:xfrm>
            <a:off x="233183" y="1607115"/>
            <a:ext cx="234402" cy="233767"/>
            <a:chOff x="7745382" y="4179584"/>
            <a:chExt cx="216026" cy="215441"/>
          </a:xfrm>
          <a:solidFill>
            <a:schemeClr val="accent1"/>
          </a:solidFill>
        </p:grpSpPr>
        <p:sp>
          <p:nvSpPr>
            <p:cNvPr id="79" name="Freeform 14">
              <a:extLst>
                <a:ext uri="{FF2B5EF4-FFF2-40B4-BE49-F238E27FC236}">
                  <a16:creationId xmlns:a16="http://schemas.microsoft.com/office/drawing/2014/main" id="{B1D1E7D1-4F8B-4894-BB16-EDD3873F05A6}"/>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0" name="Freeform 15">
              <a:extLst>
                <a:ext uri="{FF2B5EF4-FFF2-40B4-BE49-F238E27FC236}">
                  <a16:creationId xmlns:a16="http://schemas.microsoft.com/office/drawing/2014/main" id="{BB32EDF1-9A2F-4425-AE1B-3727B12E9202}"/>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1" name="Freeform 16">
              <a:extLst>
                <a:ext uri="{FF2B5EF4-FFF2-40B4-BE49-F238E27FC236}">
                  <a16:creationId xmlns:a16="http://schemas.microsoft.com/office/drawing/2014/main" id="{DCA4629F-BCE1-4DC5-B63D-341C3C90911D}"/>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377">
                <a:solidFill>
                  <a:srgbClr val="505050"/>
                </a:solidFill>
                <a:latin typeface="Segoe UI Semilight"/>
              </a:endParaRPr>
            </a:p>
          </p:txBody>
        </p:sp>
      </p:grpSp>
      <p:grpSp>
        <p:nvGrpSpPr>
          <p:cNvPr id="82" name="Group 81">
            <a:extLst>
              <a:ext uri="{FF2B5EF4-FFF2-40B4-BE49-F238E27FC236}">
                <a16:creationId xmlns:a16="http://schemas.microsoft.com/office/drawing/2014/main" id="{DEA7C860-1E9B-4957-97A6-F54DBE9F8106}"/>
              </a:ext>
              <a:ext uri="{C183D7F6-B498-43B3-948B-1728B52AA6E4}">
                <adec:decorative xmlns:adec="http://schemas.microsoft.com/office/drawing/2017/decorative" val="1"/>
              </a:ext>
            </a:extLst>
          </p:cNvPr>
          <p:cNvGrpSpPr/>
          <p:nvPr/>
        </p:nvGrpSpPr>
        <p:grpSpPr>
          <a:xfrm>
            <a:off x="233183" y="2423540"/>
            <a:ext cx="234402" cy="233767"/>
            <a:chOff x="7745382" y="4179584"/>
            <a:chExt cx="216026" cy="215441"/>
          </a:xfrm>
          <a:solidFill>
            <a:schemeClr val="accent1"/>
          </a:solidFill>
        </p:grpSpPr>
        <p:sp>
          <p:nvSpPr>
            <p:cNvPr id="83" name="Freeform 14">
              <a:extLst>
                <a:ext uri="{FF2B5EF4-FFF2-40B4-BE49-F238E27FC236}">
                  <a16:creationId xmlns:a16="http://schemas.microsoft.com/office/drawing/2014/main" id="{DD54E1CA-9944-4CE1-B9D7-E50EC778E055}"/>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4" name="Freeform 15">
              <a:extLst>
                <a:ext uri="{FF2B5EF4-FFF2-40B4-BE49-F238E27FC236}">
                  <a16:creationId xmlns:a16="http://schemas.microsoft.com/office/drawing/2014/main" id="{AF684F95-C618-41D7-80EC-37684A96F92F}"/>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5" name="Freeform 16">
              <a:extLst>
                <a:ext uri="{FF2B5EF4-FFF2-40B4-BE49-F238E27FC236}">
                  <a16:creationId xmlns:a16="http://schemas.microsoft.com/office/drawing/2014/main" id="{D6A3381A-A417-481E-815E-64768F61B0E0}"/>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377">
                <a:solidFill>
                  <a:srgbClr val="505050"/>
                </a:solidFill>
                <a:latin typeface="Segoe UI Semilight"/>
              </a:endParaRPr>
            </a:p>
          </p:txBody>
        </p:sp>
      </p:grpSp>
      <p:grpSp>
        <p:nvGrpSpPr>
          <p:cNvPr id="86" name="Group 85">
            <a:extLst>
              <a:ext uri="{FF2B5EF4-FFF2-40B4-BE49-F238E27FC236}">
                <a16:creationId xmlns:a16="http://schemas.microsoft.com/office/drawing/2014/main" id="{B108EFB9-AE18-416A-BFD0-183FD0665F63}"/>
              </a:ext>
              <a:ext uri="{C183D7F6-B498-43B3-948B-1728B52AA6E4}">
                <adec:decorative xmlns:adec="http://schemas.microsoft.com/office/drawing/2017/decorative" val="1"/>
              </a:ext>
            </a:extLst>
          </p:cNvPr>
          <p:cNvGrpSpPr/>
          <p:nvPr/>
        </p:nvGrpSpPr>
        <p:grpSpPr>
          <a:xfrm>
            <a:off x="233183" y="3207587"/>
            <a:ext cx="234402" cy="233767"/>
            <a:chOff x="7745382" y="4179584"/>
            <a:chExt cx="216026" cy="215441"/>
          </a:xfrm>
          <a:solidFill>
            <a:schemeClr val="accent1"/>
          </a:solidFill>
        </p:grpSpPr>
        <p:sp>
          <p:nvSpPr>
            <p:cNvPr id="87" name="Freeform 14">
              <a:extLst>
                <a:ext uri="{FF2B5EF4-FFF2-40B4-BE49-F238E27FC236}">
                  <a16:creationId xmlns:a16="http://schemas.microsoft.com/office/drawing/2014/main" id="{ECBDCC75-252E-4E5A-BEE5-7139B189852D}"/>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8" name="Freeform 15">
              <a:extLst>
                <a:ext uri="{FF2B5EF4-FFF2-40B4-BE49-F238E27FC236}">
                  <a16:creationId xmlns:a16="http://schemas.microsoft.com/office/drawing/2014/main" id="{B90326B8-ED44-423A-8AA1-5FF7C06F8DF7}"/>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89" name="Freeform 16">
              <a:extLst>
                <a:ext uri="{FF2B5EF4-FFF2-40B4-BE49-F238E27FC236}">
                  <a16:creationId xmlns:a16="http://schemas.microsoft.com/office/drawing/2014/main" id="{66891DF0-02BC-4E3F-AD47-D38A829BAF3B}"/>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377">
                <a:solidFill>
                  <a:srgbClr val="505050"/>
                </a:solidFill>
                <a:latin typeface="Segoe UI Semilight"/>
              </a:endParaRPr>
            </a:p>
          </p:txBody>
        </p:sp>
      </p:grpSp>
      <p:sp>
        <p:nvSpPr>
          <p:cNvPr id="90" name="Rectangle 89">
            <a:extLst>
              <a:ext uri="{FF2B5EF4-FFF2-40B4-BE49-F238E27FC236}">
                <a16:creationId xmlns:a16="http://schemas.microsoft.com/office/drawing/2014/main" id="{F7FD0E6A-59D4-4FCD-91F8-E8C3DED5067B}"/>
              </a:ext>
            </a:extLst>
          </p:cNvPr>
          <p:cNvSpPr/>
          <p:nvPr/>
        </p:nvSpPr>
        <p:spPr>
          <a:xfrm>
            <a:off x="596379" y="2415075"/>
            <a:ext cx="2394431" cy="623339"/>
          </a:xfrm>
          <a:prstGeom prst="rect">
            <a:avLst/>
          </a:prstGeom>
        </p:spPr>
        <p:txBody>
          <a:bodyPr lIns="0" tIns="0" rIns="0" bIns="0">
            <a:noAutofit/>
          </a:bodyPr>
          <a:lstStyle/>
          <a:p>
            <a:pPr defTabSz="685252">
              <a:spcAft>
                <a:spcPts val="1765"/>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Visualize data in intuitive and customizable dashboards</a:t>
            </a:r>
          </a:p>
        </p:txBody>
      </p:sp>
      <p:sp>
        <p:nvSpPr>
          <p:cNvPr id="91" name="Rectangle 90">
            <a:extLst>
              <a:ext uri="{FF2B5EF4-FFF2-40B4-BE49-F238E27FC236}">
                <a16:creationId xmlns:a16="http://schemas.microsoft.com/office/drawing/2014/main" id="{6A8DDD96-5607-4289-8CB2-10F3BC304E79}"/>
              </a:ext>
            </a:extLst>
          </p:cNvPr>
          <p:cNvSpPr/>
          <p:nvPr/>
        </p:nvSpPr>
        <p:spPr>
          <a:xfrm>
            <a:off x="596379" y="3207587"/>
            <a:ext cx="2036107" cy="637082"/>
          </a:xfrm>
          <a:prstGeom prst="rect">
            <a:avLst/>
          </a:prstGeom>
        </p:spPr>
        <p:txBody>
          <a:bodyPr lIns="0" tIns="0" rIns="0" bIns="0">
            <a:noAutofit/>
          </a:bodyPr>
          <a:lstStyle/>
          <a:p>
            <a:pPr defTabSz="685252">
              <a:spcAft>
                <a:spcPts val="1765"/>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Separate the signal from the noise and accelerate root-cause analysis </a:t>
            </a:r>
          </a:p>
        </p:txBody>
      </p:sp>
      <p:grpSp>
        <p:nvGrpSpPr>
          <p:cNvPr id="25" name="Group 24">
            <a:extLst>
              <a:ext uri="{FF2B5EF4-FFF2-40B4-BE49-F238E27FC236}">
                <a16:creationId xmlns:a16="http://schemas.microsoft.com/office/drawing/2014/main" id="{6CE0A7ED-6C29-414D-B9F9-E0B3FBF0B5B4}"/>
              </a:ext>
              <a:ext uri="{C183D7F6-B498-43B3-948B-1728B52AA6E4}">
                <adec:decorative xmlns:adec="http://schemas.microsoft.com/office/drawing/2017/decorative" val="1"/>
              </a:ext>
            </a:extLst>
          </p:cNvPr>
          <p:cNvGrpSpPr/>
          <p:nvPr/>
        </p:nvGrpSpPr>
        <p:grpSpPr>
          <a:xfrm>
            <a:off x="258532" y="4136804"/>
            <a:ext cx="234402" cy="233767"/>
            <a:chOff x="7745382" y="4179584"/>
            <a:chExt cx="216026" cy="215441"/>
          </a:xfrm>
          <a:solidFill>
            <a:schemeClr val="accent1"/>
          </a:solidFill>
        </p:grpSpPr>
        <p:sp>
          <p:nvSpPr>
            <p:cNvPr id="26" name="Freeform 14">
              <a:extLst>
                <a:ext uri="{FF2B5EF4-FFF2-40B4-BE49-F238E27FC236}">
                  <a16:creationId xmlns:a16="http://schemas.microsoft.com/office/drawing/2014/main" id="{00F96420-FE7D-43DA-8586-F437B1AD9B80}"/>
                </a:ext>
              </a:extLst>
            </p:cNvPr>
            <p:cNvSpPr>
              <a:spLocks noChangeArrowheads="1"/>
            </p:cNvSpPr>
            <p:nvPr/>
          </p:nvSpPr>
          <p:spPr bwMode="auto">
            <a:xfrm>
              <a:off x="7847458" y="4234965"/>
              <a:ext cx="59320" cy="102821"/>
            </a:xfrm>
            <a:custGeom>
              <a:avLst/>
              <a:gdLst>
                <a:gd name="T0" fmla="*/ 373 w 461"/>
                <a:gd name="T1" fmla="*/ 449 h 801"/>
                <a:gd name="T2" fmla="*/ 373 w 461"/>
                <a:gd name="T3" fmla="*/ 449 h 801"/>
                <a:gd name="T4" fmla="*/ 298 w 461"/>
                <a:gd name="T5" fmla="*/ 449 h 801"/>
                <a:gd name="T6" fmla="*/ 298 w 461"/>
                <a:gd name="T7" fmla="*/ 449 h 801"/>
                <a:gd name="T8" fmla="*/ 0 w 461"/>
                <a:gd name="T9" fmla="*/ 747 h 801"/>
                <a:gd name="T10" fmla="*/ 0 w 461"/>
                <a:gd name="T11" fmla="*/ 747 h 801"/>
                <a:gd name="T12" fmla="*/ 56 w 461"/>
                <a:gd name="T13" fmla="*/ 800 h 801"/>
                <a:gd name="T14" fmla="*/ 460 w 461"/>
                <a:gd name="T15" fmla="*/ 405 h 801"/>
                <a:gd name="T16" fmla="*/ 460 w 461"/>
                <a:gd name="T17" fmla="*/ 405 h 801"/>
                <a:gd name="T18" fmla="*/ 56 w 461"/>
                <a:gd name="T19" fmla="*/ 0 h 801"/>
                <a:gd name="T20" fmla="*/ 56 w 461"/>
                <a:gd name="T21" fmla="*/ 0 h 801"/>
                <a:gd name="T22" fmla="*/ 0 w 461"/>
                <a:gd name="T23" fmla="*/ 53 h 801"/>
                <a:gd name="T24" fmla="*/ 0 w 461"/>
                <a:gd name="T25" fmla="*/ 53 h 801"/>
                <a:gd name="T26" fmla="*/ 298 w 461"/>
                <a:gd name="T27" fmla="*/ 361 h 801"/>
                <a:gd name="T28" fmla="*/ 298 w 461"/>
                <a:gd name="T29" fmla="*/ 361 h 801"/>
                <a:gd name="T30" fmla="*/ 373 w 461"/>
                <a:gd name="T31" fmla="*/ 361 h 801"/>
                <a:gd name="T32" fmla="*/ 373 w 461"/>
                <a:gd name="T33" fmla="*/ 44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1" h="801">
                  <a:moveTo>
                    <a:pt x="373" y="449"/>
                  </a:moveTo>
                  <a:lnTo>
                    <a:pt x="373" y="449"/>
                  </a:lnTo>
                  <a:lnTo>
                    <a:pt x="298" y="449"/>
                  </a:lnTo>
                  <a:lnTo>
                    <a:pt x="298" y="449"/>
                  </a:lnTo>
                  <a:lnTo>
                    <a:pt x="0" y="747"/>
                  </a:lnTo>
                  <a:lnTo>
                    <a:pt x="0" y="747"/>
                  </a:lnTo>
                  <a:lnTo>
                    <a:pt x="56" y="800"/>
                  </a:lnTo>
                  <a:lnTo>
                    <a:pt x="460" y="405"/>
                  </a:lnTo>
                  <a:lnTo>
                    <a:pt x="460" y="405"/>
                  </a:lnTo>
                  <a:lnTo>
                    <a:pt x="56" y="0"/>
                  </a:lnTo>
                  <a:lnTo>
                    <a:pt x="56" y="0"/>
                  </a:lnTo>
                  <a:lnTo>
                    <a:pt x="0" y="53"/>
                  </a:lnTo>
                  <a:lnTo>
                    <a:pt x="0" y="53"/>
                  </a:lnTo>
                  <a:lnTo>
                    <a:pt x="298" y="361"/>
                  </a:lnTo>
                  <a:lnTo>
                    <a:pt x="298" y="361"/>
                  </a:lnTo>
                  <a:lnTo>
                    <a:pt x="373" y="361"/>
                  </a:lnTo>
                  <a:lnTo>
                    <a:pt x="373" y="449"/>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27" name="Freeform 15">
              <a:extLst>
                <a:ext uri="{FF2B5EF4-FFF2-40B4-BE49-F238E27FC236}">
                  <a16:creationId xmlns:a16="http://schemas.microsoft.com/office/drawing/2014/main" id="{5A0E9D39-FCB6-402C-96F4-B0806345F033}"/>
                </a:ext>
              </a:extLst>
            </p:cNvPr>
            <p:cNvSpPr>
              <a:spLocks noChangeArrowheads="1"/>
            </p:cNvSpPr>
            <p:nvPr/>
          </p:nvSpPr>
          <p:spPr bwMode="auto">
            <a:xfrm>
              <a:off x="7807855" y="4280865"/>
              <a:ext cx="93670" cy="11709"/>
            </a:xfrm>
            <a:custGeom>
              <a:avLst/>
              <a:gdLst>
                <a:gd name="T0" fmla="*/ 704 w 705"/>
                <a:gd name="T1" fmla="*/ 44 h 89"/>
                <a:gd name="T2" fmla="*/ 704 w 705"/>
                <a:gd name="T3" fmla="*/ 44 h 89"/>
                <a:gd name="T4" fmla="*/ 660 w 705"/>
                <a:gd name="T5" fmla="*/ 0 h 89"/>
                <a:gd name="T6" fmla="*/ 660 w 705"/>
                <a:gd name="T7" fmla="*/ 0 h 89"/>
                <a:gd name="T8" fmla="*/ 0 w 705"/>
                <a:gd name="T9" fmla="*/ 0 h 89"/>
                <a:gd name="T10" fmla="*/ 0 w 705"/>
                <a:gd name="T11" fmla="*/ 0 h 89"/>
                <a:gd name="T12" fmla="*/ 0 w 705"/>
                <a:gd name="T13" fmla="*/ 88 h 89"/>
                <a:gd name="T14" fmla="*/ 0 w 705"/>
                <a:gd name="T15" fmla="*/ 88 h 89"/>
                <a:gd name="T16" fmla="*/ 660 w 705"/>
                <a:gd name="T17" fmla="*/ 88 h 89"/>
                <a:gd name="T18" fmla="*/ 660 w 705"/>
                <a:gd name="T19" fmla="*/ 88 h 89"/>
                <a:gd name="T20" fmla="*/ 704 w 705"/>
                <a:gd name="T21" fmla="*/ 4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05" h="89">
                  <a:moveTo>
                    <a:pt x="704" y="44"/>
                  </a:moveTo>
                  <a:lnTo>
                    <a:pt x="704" y="44"/>
                  </a:lnTo>
                  <a:lnTo>
                    <a:pt x="660" y="0"/>
                  </a:lnTo>
                  <a:lnTo>
                    <a:pt x="660" y="0"/>
                  </a:lnTo>
                  <a:lnTo>
                    <a:pt x="0" y="0"/>
                  </a:lnTo>
                  <a:lnTo>
                    <a:pt x="0" y="0"/>
                  </a:lnTo>
                  <a:lnTo>
                    <a:pt x="0" y="88"/>
                  </a:lnTo>
                  <a:lnTo>
                    <a:pt x="0" y="88"/>
                  </a:lnTo>
                  <a:lnTo>
                    <a:pt x="660" y="88"/>
                  </a:lnTo>
                  <a:lnTo>
                    <a:pt x="660" y="88"/>
                  </a:lnTo>
                  <a:lnTo>
                    <a:pt x="704" y="44"/>
                  </a:lnTo>
                </a:path>
              </a:pathLst>
            </a:custGeom>
            <a:grpFill/>
            <a:ln>
              <a:noFill/>
            </a:ln>
            <a:effectLst/>
          </p:spPr>
          <p:txBody>
            <a:bodyPr wrap="none" anchor="ctr"/>
            <a:lstStyle/>
            <a:p>
              <a:pPr>
                <a:defRPr/>
              </a:pPr>
              <a:endParaRPr lang="en-US" sz="1377">
                <a:solidFill>
                  <a:srgbClr val="505050"/>
                </a:solidFill>
                <a:latin typeface="Segoe UI Semilight"/>
              </a:endParaRPr>
            </a:p>
          </p:txBody>
        </p:sp>
        <p:sp>
          <p:nvSpPr>
            <p:cNvPr id="28" name="Freeform 16">
              <a:extLst>
                <a:ext uri="{FF2B5EF4-FFF2-40B4-BE49-F238E27FC236}">
                  <a16:creationId xmlns:a16="http://schemas.microsoft.com/office/drawing/2014/main" id="{DE8E1CCE-B4D8-49EF-A328-B48106680F26}"/>
                </a:ext>
              </a:extLst>
            </p:cNvPr>
            <p:cNvSpPr>
              <a:spLocks noChangeArrowheads="1"/>
            </p:cNvSpPr>
            <p:nvPr/>
          </p:nvSpPr>
          <p:spPr bwMode="auto">
            <a:xfrm>
              <a:off x="7745382" y="4179584"/>
              <a:ext cx="216026" cy="215441"/>
            </a:xfrm>
            <a:custGeom>
              <a:avLst/>
              <a:gdLst>
                <a:gd name="T0" fmla="*/ 854 w 1626"/>
                <a:gd name="T1" fmla="*/ 1623 h 1624"/>
                <a:gd name="T2" fmla="*/ 976 w 1626"/>
                <a:gd name="T3" fmla="*/ 1607 h 1624"/>
                <a:gd name="T4" fmla="*/ 1093 w 1626"/>
                <a:gd name="T5" fmla="*/ 1573 h 1624"/>
                <a:gd name="T6" fmla="*/ 1198 w 1626"/>
                <a:gd name="T7" fmla="*/ 1522 h 1624"/>
                <a:gd name="T8" fmla="*/ 1330 w 1626"/>
                <a:gd name="T9" fmla="*/ 1435 h 1624"/>
                <a:gd name="T10" fmla="*/ 1487 w 1626"/>
                <a:gd name="T11" fmla="*/ 1259 h 1624"/>
                <a:gd name="T12" fmla="*/ 1559 w 1626"/>
                <a:gd name="T13" fmla="*/ 1124 h 1624"/>
                <a:gd name="T14" fmla="*/ 1597 w 1626"/>
                <a:gd name="T15" fmla="*/ 1011 h 1624"/>
                <a:gd name="T16" fmla="*/ 1619 w 1626"/>
                <a:gd name="T17" fmla="*/ 891 h 1624"/>
                <a:gd name="T18" fmla="*/ 1625 w 1626"/>
                <a:gd name="T19" fmla="*/ 810 h 1624"/>
                <a:gd name="T20" fmla="*/ 1616 w 1626"/>
                <a:gd name="T21" fmla="*/ 687 h 1624"/>
                <a:gd name="T22" fmla="*/ 1588 w 1626"/>
                <a:gd name="T23" fmla="*/ 568 h 1624"/>
                <a:gd name="T24" fmla="*/ 1544 w 1626"/>
                <a:gd name="T25" fmla="*/ 458 h 1624"/>
                <a:gd name="T26" fmla="*/ 1487 w 1626"/>
                <a:gd name="T27" fmla="*/ 354 h 1624"/>
                <a:gd name="T28" fmla="*/ 1330 w 1626"/>
                <a:gd name="T29" fmla="*/ 182 h 1624"/>
                <a:gd name="T30" fmla="*/ 1198 w 1626"/>
                <a:gd name="T31" fmla="*/ 97 h 1624"/>
                <a:gd name="T32" fmla="*/ 1093 w 1626"/>
                <a:gd name="T33" fmla="*/ 47 h 1624"/>
                <a:gd name="T34" fmla="*/ 976 w 1626"/>
                <a:gd name="T35" fmla="*/ 15 h 1624"/>
                <a:gd name="T36" fmla="*/ 854 w 1626"/>
                <a:gd name="T37" fmla="*/ 0 h 1624"/>
                <a:gd name="T38" fmla="*/ 772 w 1626"/>
                <a:gd name="T39" fmla="*/ 0 h 1624"/>
                <a:gd name="T40" fmla="*/ 650 w 1626"/>
                <a:gd name="T41" fmla="*/ 15 h 1624"/>
                <a:gd name="T42" fmla="*/ 534 w 1626"/>
                <a:gd name="T43" fmla="*/ 47 h 1624"/>
                <a:gd name="T44" fmla="*/ 424 w 1626"/>
                <a:gd name="T45" fmla="*/ 97 h 1624"/>
                <a:gd name="T46" fmla="*/ 295 w 1626"/>
                <a:gd name="T47" fmla="*/ 182 h 1624"/>
                <a:gd name="T48" fmla="*/ 138 w 1626"/>
                <a:gd name="T49" fmla="*/ 354 h 1624"/>
                <a:gd name="T50" fmla="*/ 82 w 1626"/>
                <a:gd name="T51" fmla="*/ 458 h 1624"/>
                <a:gd name="T52" fmla="*/ 37 w 1626"/>
                <a:gd name="T53" fmla="*/ 568 h 1624"/>
                <a:gd name="T54" fmla="*/ 9 w 1626"/>
                <a:gd name="T55" fmla="*/ 687 h 1624"/>
                <a:gd name="T56" fmla="*/ 0 w 1626"/>
                <a:gd name="T57" fmla="*/ 810 h 1624"/>
                <a:gd name="T58" fmla="*/ 6 w 1626"/>
                <a:gd name="T59" fmla="*/ 891 h 1624"/>
                <a:gd name="T60" fmla="*/ 25 w 1626"/>
                <a:gd name="T61" fmla="*/ 1011 h 1624"/>
                <a:gd name="T62" fmla="*/ 63 w 1626"/>
                <a:gd name="T63" fmla="*/ 1124 h 1624"/>
                <a:gd name="T64" fmla="*/ 138 w 1626"/>
                <a:gd name="T65" fmla="*/ 1259 h 1624"/>
                <a:gd name="T66" fmla="*/ 295 w 1626"/>
                <a:gd name="T67" fmla="*/ 1435 h 1624"/>
                <a:gd name="T68" fmla="*/ 424 w 1626"/>
                <a:gd name="T69" fmla="*/ 1522 h 1624"/>
                <a:gd name="T70" fmla="*/ 534 w 1626"/>
                <a:gd name="T71" fmla="*/ 1573 h 1624"/>
                <a:gd name="T72" fmla="*/ 650 w 1626"/>
                <a:gd name="T73" fmla="*/ 1607 h 1624"/>
                <a:gd name="T74" fmla="*/ 772 w 1626"/>
                <a:gd name="T75" fmla="*/ 1623 h 1624"/>
                <a:gd name="T76" fmla="*/ 813 w 1626"/>
                <a:gd name="T77" fmla="*/ 84 h 1624"/>
                <a:gd name="T78" fmla="*/ 1030 w 1626"/>
                <a:gd name="T79" fmla="*/ 119 h 1624"/>
                <a:gd name="T80" fmla="*/ 1220 w 1626"/>
                <a:gd name="T81" fmla="*/ 207 h 1624"/>
                <a:gd name="T82" fmla="*/ 1374 w 1626"/>
                <a:gd name="T83" fmla="*/ 348 h 1624"/>
                <a:gd name="T84" fmla="*/ 1481 w 1626"/>
                <a:gd name="T85" fmla="*/ 527 h 1624"/>
                <a:gd name="T86" fmla="*/ 1531 w 1626"/>
                <a:gd name="T87" fmla="*/ 734 h 1624"/>
                <a:gd name="T88" fmla="*/ 1531 w 1626"/>
                <a:gd name="T89" fmla="*/ 885 h 1624"/>
                <a:gd name="T90" fmla="*/ 1481 w 1626"/>
                <a:gd name="T91" fmla="*/ 1089 h 1624"/>
                <a:gd name="T92" fmla="*/ 1374 w 1626"/>
                <a:gd name="T93" fmla="*/ 1268 h 1624"/>
                <a:gd name="T94" fmla="*/ 1220 w 1626"/>
                <a:gd name="T95" fmla="*/ 1410 h 1624"/>
                <a:gd name="T96" fmla="*/ 1030 w 1626"/>
                <a:gd name="T97" fmla="*/ 1500 h 1624"/>
                <a:gd name="T98" fmla="*/ 851 w 1626"/>
                <a:gd name="T99" fmla="*/ 1535 h 1624"/>
                <a:gd name="T100" fmla="*/ 775 w 1626"/>
                <a:gd name="T101" fmla="*/ 1535 h 1624"/>
                <a:gd name="T102" fmla="*/ 600 w 1626"/>
                <a:gd name="T103" fmla="*/ 1500 h 1624"/>
                <a:gd name="T104" fmla="*/ 411 w 1626"/>
                <a:gd name="T105" fmla="*/ 1410 h 1624"/>
                <a:gd name="T106" fmla="*/ 254 w 1626"/>
                <a:gd name="T107" fmla="*/ 1268 h 1624"/>
                <a:gd name="T108" fmla="*/ 147 w 1626"/>
                <a:gd name="T109" fmla="*/ 1089 h 1624"/>
                <a:gd name="T110" fmla="*/ 91 w 1626"/>
                <a:gd name="T111" fmla="*/ 885 h 1624"/>
                <a:gd name="T112" fmla="*/ 88 w 1626"/>
                <a:gd name="T113" fmla="*/ 810 h 1624"/>
                <a:gd name="T114" fmla="*/ 103 w 1626"/>
                <a:gd name="T115" fmla="*/ 662 h 1624"/>
                <a:gd name="T116" fmla="*/ 176 w 1626"/>
                <a:gd name="T117" fmla="*/ 461 h 1624"/>
                <a:gd name="T118" fmla="*/ 301 w 1626"/>
                <a:gd name="T119" fmla="*/ 295 h 1624"/>
                <a:gd name="T120" fmla="*/ 471 w 1626"/>
                <a:gd name="T121" fmla="*/ 172 h 1624"/>
                <a:gd name="T122" fmla="*/ 669 w 1626"/>
                <a:gd name="T123" fmla="*/ 100 h 16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626" h="1624">
                  <a:moveTo>
                    <a:pt x="813" y="1623"/>
                  </a:moveTo>
                  <a:lnTo>
                    <a:pt x="813" y="1623"/>
                  </a:lnTo>
                  <a:lnTo>
                    <a:pt x="854" y="1623"/>
                  </a:lnTo>
                  <a:lnTo>
                    <a:pt x="895" y="1620"/>
                  </a:lnTo>
                  <a:lnTo>
                    <a:pt x="936" y="1614"/>
                  </a:lnTo>
                  <a:lnTo>
                    <a:pt x="976" y="1607"/>
                  </a:lnTo>
                  <a:lnTo>
                    <a:pt x="1017" y="1598"/>
                  </a:lnTo>
                  <a:lnTo>
                    <a:pt x="1055" y="1585"/>
                  </a:lnTo>
                  <a:lnTo>
                    <a:pt x="1093" y="1573"/>
                  </a:lnTo>
                  <a:lnTo>
                    <a:pt x="1130" y="1557"/>
                  </a:lnTo>
                  <a:lnTo>
                    <a:pt x="1165" y="1541"/>
                  </a:lnTo>
                  <a:lnTo>
                    <a:pt x="1198" y="1522"/>
                  </a:lnTo>
                  <a:lnTo>
                    <a:pt x="1233" y="1504"/>
                  </a:lnTo>
                  <a:lnTo>
                    <a:pt x="1267" y="1482"/>
                  </a:lnTo>
                  <a:lnTo>
                    <a:pt x="1330" y="1435"/>
                  </a:lnTo>
                  <a:lnTo>
                    <a:pt x="1387" y="1381"/>
                  </a:lnTo>
                  <a:lnTo>
                    <a:pt x="1440" y="1322"/>
                  </a:lnTo>
                  <a:lnTo>
                    <a:pt x="1487" y="1259"/>
                  </a:lnTo>
                  <a:lnTo>
                    <a:pt x="1525" y="1193"/>
                  </a:lnTo>
                  <a:lnTo>
                    <a:pt x="1544" y="1158"/>
                  </a:lnTo>
                  <a:lnTo>
                    <a:pt x="1559" y="1124"/>
                  </a:lnTo>
                  <a:lnTo>
                    <a:pt x="1575" y="1086"/>
                  </a:lnTo>
                  <a:lnTo>
                    <a:pt x="1588" y="1048"/>
                  </a:lnTo>
                  <a:lnTo>
                    <a:pt x="1597" y="1011"/>
                  </a:lnTo>
                  <a:lnTo>
                    <a:pt x="1606" y="970"/>
                  </a:lnTo>
                  <a:lnTo>
                    <a:pt x="1616" y="932"/>
                  </a:lnTo>
                  <a:lnTo>
                    <a:pt x="1619" y="891"/>
                  </a:lnTo>
                  <a:lnTo>
                    <a:pt x="1622" y="851"/>
                  </a:lnTo>
                  <a:lnTo>
                    <a:pt x="1625" y="810"/>
                  </a:lnTo>
                  <a:lnTo>
                    <a:pt x="1625" y="810"/>
                  </a:lnTo>
                  <a:lnTo>
                    <a:pt x="1622" y="769"/>
                  </a:lnTo>
                  <a:lnTo>
                    <a:pt x="1619" y="728"/>
                  </a:lnTo>
                  <a:lnTo>
                    <a:pt x="1616" y="687"/>
                  </a:lnTo>
                  <a:lnTo>
                    <a:pt x="1606" y="646"/>
                  </a:lnTo>
                  <a:lnTo>
                    <a:pt x="1597" y="606"/>
                  </a:lnTo>
                  <a:lnTo>
                    <a:pt x="1588" y="568"/>
                  </a:lnTo>
                  <a:lnTo>
                    <a:pt x="1575" y="530"/>
                  </a:lnTo>
                  <a:lnTo>
                    <a:pt x="1559" y="493"/>
                  </a:lnTo>
                  <a:lnTo>
                    <a:pt x="1544" y="458"/>
                  </a:lnTo>
                  <a:lnTo>
                    <a:pt x="1525" y="424"/>
                  </a:lnTo>
                  <a:lnTo>
                    <a:pt x="1506" y="389"/>
                  </a:lnTo>
                  <a:lnTo>
                    <a:pt x="1487" y="354"/>
                  </a:lnTo>
                  <a:lnTo>
                    <a:pt x="1440" y="292"/>
                  </a:lnTo>
                  <a:lnTo>
                    <a:pt x="1387" y="235"/>
                  </a:lnTo>
                  <a:lnTo>
                    <a:pt x="1330" y="182"/>
                  </a:lnTo>
                  <a:lnTo>
                    <a:pt x="1267" y="138"/>
                  </a:lnTo>
                  <a:lnTo>
                    <a:pt x="1233" y="116"/>
                  </a:lnTo>
                  <a:lnTo>
                    <a:pt x="1198" y="97"/>
                  </a:lnTo>
                  <a:lnTo>
                    <a:pt x="1165" y="78"/>
                  </a:lnTo>
                  <a:lnTo>
                    <a:pt x="1130" y="63"/>
                  </a:lnTo>
                  <a:lnTo>
                    <a:pt x="1093" y="47"/>
                  </a:lnTo>
                  <a:lnTo>
                    <a:pt x="1055" y="34"/>
                  </a:lnTo>
                  <a:lnTo>
                    <a:pt x="1017" y="25"/>
                  </a:lnTo>
                  <a:lnTo>
                    <a:pt x="976" y="15"/>
                  </a:lnTo>
                  <a:lnTo>
                    <a:pt x="936" y="9"/>
                  </a:lnTo>
                  <a:lnTo>
                    <a:pt x="895" y="3"/>
                  </a:lnTo>
                  <a:lnTo>
                    <a:pt x="854" y="0"/>
                  </a:lnTo>
                  <a:lnTo>
                    <a:pt x="813" y="0"/>
                  </a:lnTo>
                  <a:lnTo>
                    <a:pt x="813" y="0"/>
                  </a:lnTo>
                  <a:lnTo>
                    <a:pt x="772" y="0"/>
                  </a:lnTo>
                  <a:lnTo>
                    <a:pt x="728" y="3"/>
                  </a:lnTo>
                  <a:lnTo>
                    <a:pt x="688" y="9"/>
                  </a:lnTo>
                  <a:lnTo>
                    <a:pt x="650" y="15"/>
                  </a:lnTo>
                  <a:lnTo>
                    <a:pt x="609" y="25"/>
                  </a:lnTo>
                  <a:lnTo>
                    <a:pt x="571" y="34"/>
                  </a:lnTo>
                  <a:lnTo>
                    <a:pt x="534" y="47"/>
                  </a:lnTo>
                  <a:lnTo>
                    <a:pt x="496" y="63"/>
                  </a:lnTo>
                  <a:lnTo>
                    <a:pt x="461" y="78"/>
                  </a:lnTo>
                  <a:lnTo>
                    <a:pt x="424" y="97"/>
                  </a:lnTo>
                  <a:lnTo>
                    <a:pt x="392" y="116"/>
                  </a:lnTo>
                  <a:lnTo>
                    <a:pt x="358" y="138"/>
                  </a:lnTo>
                  <a:lnTo>
                    <a:pt x="295" y="182"/>
                  </a:lnTo>
                  <a:lnTo>
                    <a:pt x="239" y="235"/>
                  </a:lnTo>
                  <a:lnTo>
                    <a:pt x="185" y="292"/>
                  </a:lnTo>
                  <a:lnTo>
                    <a:pt x="138" y="354"/>
                  </a:lnTo>
                  <a:lnTo>
                    <a:pt x="119" y="389"/>
                  </a:lnTo>
                  <a:lnTo>
                    <a:pt x="97" y="424"/>
                  </a:lnTo>
                  <a:lnTo>
                    <a:pt x="82" y="458"/>
                  </a:lnTo>
                  <a:lnTo>
                    <a:pt x="63" y="493"/>
                  </a:lnTo>
                  <a:lnTo>
                    <a:pt x="50" y="530"/>
                  </a:lnTo>
                  <a:lnTo>
                    <a:pt x="37" y="568"/>
                  </a:lnTo>
                  <a:lnTo>
                    <a:pt x="25" y="606"/>
                  </a:lnTo>
                  <a:lnTo>
                    <a:pt x="15" y="646"/>
                  </a:lnTo>
                  <a:lnTo>
                    <a:pt x="9" y="687"/>
                  </a:lnTo>
                  <a:lnTo>
                    <a:pt x="6" y="728"/>
                  </a:lnTo>
                  <a:lnTo>
                    <a:pt x="3" y="769"/>
                  </a:lnTo>
                  <a:lnTo>
                    <a:pt x="0" y="810"/>
                  </a:lnTo>
                  <a:lnTo>
                    <a:pt x="0" y="810"/>
                  </a:lnTo>
                  <a:lnTo>
                    <a:pt x="3" y="851"/>
                  </a:lnTo>
                  <a:lnTo>
                    <a:pt x="6" y="891"/>
                  </a:lnTo>
                  <a:lnTo>
                    <a:pt x="9" y="932"/>
                  </a:lnTo>
                  <a:lnTo>
                    <a:pt x="15" y="970"/>
                  </a:lnTo>
                  <a:lnTo>
                    <a:pt x="25" y="1011"/>
                  </a:lnTo>
                  <a:lnTo>
                    <a:pt x="37" y="1048"/>
                  </a:lnTo>
                  <a:lnTo>
                    <a:pt x="50" y="1086"/>
                  </a:lnTo>
                  <a:lnTo>
                    <a:pt x="63" y="1124"/>
                  </a:lnTo>
                  <a:lnTo>
                    <a:pt x="82" y="1158"/>
                  </a:lnTo>
                  <a:lnTo>
                    <a:pt x="97" y="1193"/>
                  </a:lnTo>
                  <a:lnTo>
                    <a:pt x="138" y="1259"/>
                  </a:lnTo>
                  <a:lnTo>
                    <a:pt x="185" y="1322"/>
                  </a:lnTo>
                  <a:lnTo>
                    <a:pt x="239" y="1381"/>
                  </a:lnTo>
                  <a:lnTo>
                    <a:pt x="295" y="1435"/>
                  </a:lnTo>
                  <a:lnTo>
                    <a:pt x="358" y="1482"/>
                  </a:lnTo>
                  <a:lnTo>
                    <a:pt x="392" y="1504"/>
                  </a:lnTo>
                  <a:lnTo>
                    <a:pt x="424" y="1522"/>
                  </a:lnTo>
                  <a:lnTo>
                    <a:pt x="461" y="1541"/>
                  </a:lnTo>
                  <a:lnTo>
                    <a:pt x="496" y="1557"/>
                  </a:lnTo>
                  <a:lnTo>
                    <a:pt x="534" y="1573"/>
                  </a:lnTo>
                  <a:lnTo>
                    <a:pt x="571" y="1585"/>
                  </a:lnTo>
                  <a:lnTo>
                    <a:pt x="609" y="1598"/>
                  </a:lnTo>
                  <a:lnTo>
                    <a:pt x="650" y="1607"/>
                  </a:lnTo>
                  <a:lnTo>
                    <a:pt x="688" y="1614"/>
                  </a:lnTo>
                  <a:lnTo>
                    <a:pt x="728" y="1620"/>
                  </a:lnTo>
                  <a:lnTo>
                    <a:pt x="772" y="1623"/>
                  </a:lnTo>
                  <a:lnTo>
                    <a:pt x="813" y="1623"/>
                  </a:lnTo>
                  <a:close/>
                  <a:moveTo>
                    <a:pt x="813" y="84"/>
                  </a:moveTo>
                  <a:lnTo>
                    <a:pt x="813" y="84"/>
                  </a:lnTo>
                  <a:lnTo>
                    <a:pt x="888" y="91"/>
                  </a:lnTo>
                  <a:lnTo>
                    <a:pt x="961" y="100"/>
                  </a:lnTo>
                  <a:lnTo>
                    <a:pt x="1030" y="119"/>
                  </a:lnTo>
                  <a:lnTo>
                    <a:pt x="1096" y="141"/>
                  </a:lnTo>
                  <a:lnTo>
                    <a:pt x="1162" y="172"/>
                  </a:lnTo>
                  <a:lnTo>
                    <a:pt x="1220" y="207"/>
                  </a:lnTo>
                  <a:lnTo>
                    <a:pt x="1274" y="251"/>
                  </a:lnTo>
                  <a:lnTo>
                    <a:pt x="1327" y="295"/>
                  </a:lnTo>
                  <a:lnTo>
                    <a:pt x="1374" y="348"/>
                  </a:lnTo>
                  <a:lnTo>
                    <a:pt x="1415" y="401"/>
                  </a:lnTo>
                  <a:lnTo>
                    <a:pt x="1449" y="461"/>
                  </a:lnTo>
                  <a:lnTo>
                    <a:pt x="1481" y="527"/>
                  </a:lnTo>
                  <a:lnTo>
                    <a:pt x="1503" y="593"/>
                  </a:lnTo>
                  <a:lnTo>
                    <a:pt x="1522" y="662"/>
                  </a:lnTo>
                  <a:lnTo>
                    <a:pt x="1531" y="734"/>
                  </a:lnTo>
                  <a:lnTo>
                    <a:pt x="1537" y="810"/>
                  </a:lnTo>
                  <a:lnTo>
                    <a:pt x="1537" y="810"/>
                  </a:lnTo>
                  <a:lnTo>
                    <a:pt x="1531" y="885"/>
                  </a:lnTo>
                  <a:lnTo>
                    <a:pt x="1522" y="954"/>
                  </a:lnTo>
                  <a:lnTo>
                    <a:pt x="1503" y="1023"/>
                  </a:lnTo>
                  <a:lnTo>
                    <a:pt x="1481" y="1089"/>
                  </a:lnTo>
                  <a:lnTo>
                    <a:pt x="1449" y="1152"/>
                  </a:lnTo>
                  <a:lnTo>
                    <a:pt x="1415" y="1215"/>
                  </a:lnTo>
                  <a:lnTo>
                    <a:pt x="1374" y="1268"/>
                  </a:lnTo>
                  <a:lnTo>
                    <a:pt x="1327" y="1322"/>
                  </a:lnTo>
                  <a:lnTo>
                    <a:pt x="1274" y="1369"/>
                  </a:lnTo>
                  <a:lnTo>
                    <a:pt x="1220" y="1410"/>
                  </a:lnTo>
                  <a:lnTo>
                    <a:pt x="1162" y="1447"/>
                  </a:lnTo>
                  <a:lnTo>
                    <a:pt x="1096" y="1479"/>
                  </a:lnTo>
                  <a:lnTo>
                    <a:pt x="1030" y="1500"/>
                  </a:lnTo>
                  <a:lnTo>
                    <a:pt x="961" y="1519"/>
                  </a:lnTo>
                  <a:lnTo>
                    <a:pt x="888" y="1532"/>
                  </a:lnTo>
                  <a:lnTo>
                    <a:pt x="851" y="1535"/>
                  </a:lnTo>
                  <a:lnTo>
                    <a:pt x="813" y="1535"/>
                  </a:lnTo>
                  <a:lnTo>
                    <a:pt x="813" y="1535"/>
                  </a:lnTo>
                  <a:lnTo>
                    <a:pt x="775" y="1535"/>
                  </a:lnTo>
                  <a:lnTo>
                    <a:pt x="741" y="1532"/>
                  </a:lnTo>
                  <a:lnTo>
                    <a:pt x="669" y="1519"/>
                  </a:lnTo>
                  <a:lnTo>
                    <a:pt x="600" y="1500"/>
                  </a:lnTo>
                  <a:lnTo>
                    <a:pt x="534" y="1479"/>
                  </a:lnTo>
                  <a:lnTo>
                    <a:pt x="471" y="1447"/>
                  </a:lnTo>
                  <a:lnTo>
                    <a:pt x="411" y="1410"/>
                  </a:lnTo>
                  <a:lnTo>
                    <a:pt x="355" y="1369"/>
                  </a:lnTo>
                  <a:lnTo>
                    <a:pt x="301" y="1322"/>
                  </a:lnTo>
                  <a:lnTo>
                    <a:pt x="254" y="1268"/>
                  </a:lnTo>
                  <a:lnTo>
                    <a:pt x="213" y="1215"/>
                  </a:lnTo>
                  <a:lnTo>
                    <a:pt x="176" y="1152"/>
                  </a:lnTo>
                  <a:lnTo>
                    <a:pt x="147" y="1089"/>
                  </a:lnTo>
                  <a:lnTo>
                    <a:pt x="122" y="1023"/>
                  </a:lnTo>
                  <a:lnTo>
                    <a:pt x="103" y="954"/>
                  </a:lnTo>
                  <a:lnTo>
                    <a:pt x="91" y="885"/>
                  </a:lnTo>
                  <a:lnTo>
                    <a:pt x="88" y="848"/>
                  </a:lnTo>
                  <a:lnTo>
                    <a:pt x="88" y="810"/>
                  </a:lnTo>
                  <a:lnTo>
                    <a:pt x="88" y="810"/>
                  </a:lnTo>
                  <a:lnTo>
                    <a:pt x="88" y="772"/>
                  </a:lnTo>
                  <a:lnTo>
                    <a:pt x="91" y="734"/>
                  </a:lnTo>
                  <a:lnTo>
                    <a:pt x="103" y="662"/>
                  </a:lnTo>
                  <a:lnTo>
                    <a:pt x="122" y="593"/>
                  </a:lnTo>
                  <a:lnTo>
                    <a:pt x="147" y="527"/>
                  </a:lnTo>
                  <a:lnTo>
                    <a:pt x="176" y="461"/>
                  </a:lnTo>
                  <a:lnTo>
                    <a:pt x="213" y="401"/>
                  </a:lnTo>
                  <a:lnTo>
                    <a:pt x="254" y="348"/>
                  </a:lnTo>
                  <a:lnTo>
                    <a:pt x="301" y="295"/>
                  </a:lnTo>
                  <a:lnTo>
                    <a:pt x="355" y="251"/>
                  </a:lnTo>
                  <a:lnTo>
                    <a:pt x="411" y="207"/>
                  </a:lnTo>
                  <a:lnTo>
                    <a:pt x="471" y="172"/>
                  </a:lnTo>
                  <a:lnTo>
                    <a:pt x="534" y="141"/>
                  </a:lnTo>
                  <a:lnTo>
                    <a:pt x="600" y="119"/>
                  </a:lnTo>
                  <a:lnTo>
                    <a:pt x="669" y="100"/>
                  </a:lnTo>
                  <a:lnTo>
                    <a:pt x="741" y="91"/>
                  </a:lnTo>
                  <a:lnTo>
                    <a:pt x="813" y="84"/>
                  </a:lnTo>
                  <a:close/>
                </a:path>
              </a:pathLst>
            </a:custGeom>
            <a:grpFill/>
            <a:ln>
              <a:noFill/>
            </a:ln>
            <a:effectLst/>
          </p:spPr>
          <p:txBody>
            <a:bodyPr wrap="none" anchor="ctr"/>
            <a:lstStyle/>
            <a:p>
              <a:pPr>
                <a:defRPr/>
              </a:pPr>
              <a:endParaRPr lang="en-US" sz="1377">
                <a:solidFill>
                  <a:srgbClr val="505050"/>
                </a:solidFill>
                <a:latin typeface="Segoe UI Semilight"/>
              </a:endParaRPr>
            </a:p>
          </p:txBody>
        </p:sp>
      </p:grpSp>
      <p:sp>
        <p:nvSpPr>
          <p:cNvPr id="30" name="Rectangle 29">
            <a:extLst>
              <a:ext uri="{FF2B5EF4-FFF2-40B4-BE49-F238E27FC236}">
                <a16:creationId xmlns:a16="http://schemas.microsoft.com/office/drawing/2014/main" id="{F2EAEA50-48E4-4BE0-AD02-30C6F8697704}"/>
              </a:ext>
            </a:extLst>
          </p:cNvPr>
          <p:cNvSpPr/>
          <p:nvPr/>
        </p:nvSpPr>
        <p:spPr>
          <a:xfrm>
            <a:off x="621729" y="4136805"/>
            <a:ext cx="2036107" cy="637082"/>
          </a:xfrm>
          <a:prstGeom prst="rect">
            <a:avLst/>
          </a:prstGeom>
        </p:spPr>
        <p:txBody>
          <a:bodyPr lIns="0" tIns="0" rIns="0" bIns="0">
            <a:noAutofit/>
          </a:bodyPr>
          <a:lstStyle/>
          <a:p>
            <a:pPr defTabSz="685252">
              <a:spcAft>
                <a:spcPts val="1765"/>
              </a:spcAft>
              <a:defRPr/>
            </a:pPr>
            <a:r>
              <a:rPr lang="en-US" kern="0">
                <a:gradFill>
                  <a:gsLst>
                    <a:gs pos="78761">
                      <a:srgbClr val="0072C6"/>
                    </a:gs>
                    <a:gs pos="0">
                      <a:srgbClr val="0072C6"/>
                    </a:gs>
                  </a:gsLst>
                  <a:lin ang="5400000" scaled="0"/>
                </a:gradFill>
                <a:latin typeface="Segoe UI Semilight" panose="020B0402040204020203" pitchFamily="34" charset="0"/>
                <a:ea typeface="Segoe UI Light" charset="0"/>
                <a:cs typeface="Segoe UI Semilight" panose="020B0402040204020203" pitchFamily="34" charset="0"/>
              </a:rPr>
              <a:t>Integrate your existing processes &amp; tools like Service Now</a:t>
            </a:r>
          </a:p>
        </p:txBody>
      </p:sp>
      <p:pic>
        <p:nvPicPr>
          <p:cNvPr id="36" name="Picture 35" descr="Screenshot of Azure Monitoring">
            <a:extLst>
              <a:ext uri="{FF2B5EF4-FFF2-40B4-BE49-F238E27FC236}">
                <a16:creationId xmlns:a16="http://schemas.microsoft.com/office/drawing/2014/main" id="{70C0BDE3-9D62-4F0C-9C98-F7D9BF2A02B6}"/>
              </a:ext>
            </a:extLst>
          </p:cNvPr>
          <p:cNvPicPr>
            <a:picLocks noChangeAspect="1"/>
          </p:cNvPicPr>
          <p:nvPr/>
        </p:nvPicPr>
        <p:blipFill rotWithShape="1">
          <a:blip r:embed="rId3"/>
          <a:srcRect b="9162"/>
          <a:stretch/>
        </p:blipFill>
        <p:spPr>
          <a:xfrm>
            <a:off x="3399737" y="1583197"/>
            <a:ext cx="5381991" cy="3044670"/>
          </a:xfrm>
          <a:prstGeom prst="rect">
            <a:avLst/>
          </a:prstGeom>
        </p:spPr>
      </p:pic>
      <p:pic>
        <p:nvPicPr>
          <p:cNvPr id="32" name="Picture 31">
            <a:extLst>
              <a:ext uri="{FF2B5EF4-FFF2-40B4-BE49-F238E27FC236}">
                <a16:creationId xmlns:a16="http://schemas.microsoft.com/office/drawing/2014/main" id="{D37892CC-6C38-4EC1-B59E-6EDE1B91197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2153337" y="525102"/>
            <a:ext cx="6990664" cy="4618033"/>
          </a:xfrm>
          <a:prstGeom prst="rect">
            <a:avLst/>
          </a:prstGeom>
        </p:spPr>
      </p:pic>
    </p:spTree>
    <p:extLst>
      <p:ext uri="{BB962C8B-B14F-4D97-AF65-F5344CB8AC3E}">
        <p14:creationId xmlns:p14="http://schemas.microsoft.com/office/powerpoint/2010/main" val="3968846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750"/>
                                        <p:tgtEl>
                                          <p:spTgt spid="7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7"/>
                                        </p:tgtEl>
                                        <p:attrNameLst>
                                          <p:attrName>style.visibility</p:attrName>
                                        </p:attrNameLst>
                                      </p:cBhvr>
                                      <p:to>
                                        <p:strVal val="visible"/>
                                      </p:to>
                                    </p:set>
                                    <p:animEffect transition="in" filter="fade">
                                      <p:cBhvr>
                                        <p:cTn id="10" dur="750"/>
                                        <p:tgtEl>
                                          <p:spTgt spid="77"/>
                                        </p:tgtEl>
                                      </p:cBhvr>
                                    </p:animEffect>
                                  </p:childTnLst>
                                </p:cTn>
                              </p:par>
                            </p:childTnLst>
                          </p:cTn>
                        </p:par>
                        <p:par>
                          <p:cTn id="11" fill="hold">
                            <p:stCondLst>
                              <p:cond delay="750"/>
                            </p:stCondLst>
                            <p:childTnLst>
                              <p:par>
                                <p:cTn id="12" presetID="10" presetClass="entr" presetSubtype="0" fill="hold" nodeType="afterEffect">
                                  <p:stCondLst>
                                    <p:cond delay="0"/>
                                  </p:stCondLst>
                                  <p:childTnLst>
                                    <p:set>
                                      <p:cBhvr>
                                        <p:cTn id="13" dur="1" fill="hold">
                                          <p:stCondLst>
                                            <p:cond delay="0"/>
                                          </p:stCondLst>
                                        </p:cTn>
                                        <p:tgtEl>
                                          <p:spTgt spid="82"/>
                                        </p:tgtEl>
                                        <p:attrNameLst>
                                          <p:attrName>style.visibility</p:attrName>
                                        </p:attrNameLst>
                                      </p:cBhvr>
                                      <p:to>
                                        <p:strVal val="visible"/>
                                      </p:to>
                                    </p:set>
                                    <p:animEffect transition="in" filter="fade">
                                      <p:cBhvr>
                                        <p:cTn id="14" dur="750"/>
                                        <p:tgtEl>
                                          <p:spTgt spid="82"/>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750"/>
                                        <p:tgtEl>
                                          <p:spTgt spid="90"/>
                                        </p:tgtEl>
                                      </p:cBhvr>
                                    </p:animEffect>
                                  </p:childTnLst>
                                </p:cTn>
                              </p:par>
                            </p:childTnLst>
                          </p:cTn>
                        </p:par>
                        <p:par>
                          <p:cTn id="18" fill="hold">
                            <p:stCondLst>
                              <p:cond delay="1500"/>
                            </p:stCondLst>
                            <p:childTnLst>
                              <p:par>
                                <p:cTn id="19" presetID="10" presetClass="entr" presetSubtype="0" fill="hold" nodeType="afterEffect">
                                  <p:stCondLst>
                                    <p:cond delay="0"/>
                                  </p:stCondLst>
                                  <p:childTnLst>
                                    <p:set>
                                      <p:cBhvr>
                                        <p:cTn id="20" dur="1" fill="hold">
                                          <p:stCondLst>
                                            <p:cond delay="0"/>
                                          </p:stCondLst>
                                        </p:cTn>
                                        <p:tgtEl>
                                          <p:spTgt spid="86"/>
                                        </p:tgtEl>
                                        <p:attrNameLst>
                                          <p:attrName>style.visibility</p:attrName>
                                        </p:attrNameLst>
                                      </p:cBhvr>
                                      <p:to>
                                        <p:strVal val="visible"/>
                                      </p:to>
                                    </p:set>
                                    <p:animEffect transition="in" filter="fade">
                                      <p:cBhvr>
                                        <p:cTn id="21" dur="750"/>
                                        <p:tgtEl>
                                          <p:spTgt spid="8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91"/>
                                        </p:tgtEl>
                                        <p:attrNameLst>
                                          <p:attrName>style.visibility</p:attrName>
                                        </p:attrNameLst>
                                      </p:cBhvr>
                                      <p:to>
                                        <p:strVal val="visible"/>
                                      </p:to>
                                    </p:set>
                                    <p:animEffect transition="in" filter="fade">
                                      <p:cBhvr>
                                        <p:cTn id="24" dur="750"/>
                                        <p:tgtEl>
                                          <p:spTgt spid="91"/>
                                        </p:tgtEl>
                                      </p:cBhvr>
                                    </p:animEffect>
                                  </p:childTnLst>
                                </p:cTn>
                              </p:par>
                            </p:childTnLst>
                          </p:cTn>
                        </p:par>
                        <p:par>
                          <p:cTn id="25" fill="hold">
                            <p:stCondLst>
                              <p:cond delay="2250"/>
                            </p:stCondLst>
                            <p:childTnLst>
                              <p:par>
                                <p:cTn id="26" presetID="10" presetClass="entr" presetSubtype="0" fill="hold" nodeType="after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750"/>
                                        <p:tgtEl>
                                          <p:spTgt spid="2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90" grpId="0"/>
      <p:bldP spid="91" grpId="0"/>
      <p:bldP spid="3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8382000" cy="769441"/>
          </a:xfrm>
        </p:spPr>
        <p:txBody>
          <a:bodyPr/>
          <a:lstStyle/>
          <a:p>
            <a:r>
              <a:rPr lang="en-US" b="1" dirty="0"/>
              <a:t>Demo</a:t>
            </a:r>
          </a:p>
        </p:txBody>
      </p:sp>
      <p:sp>
        <p:nvSpPr>
          <p:cNvPr id="3" name="Content Placeholder 2"/>
          <p:cNvSpPr>
            <a:spLocks noGrp="1"/>
          </p:cNvSpPr>
          <p:nvPr>
            <p:ph idx="1"/>
          </p:nvPr>
        </p:nvSpPr>
        <p:spPr>
          <a:xfrm>
            <a:off x="366714" y="2283210"/>
            <a:ext cx="8410575" cy="769441"/>
          </a:xfrm>
        </p:spPr>
        <p:txBody>
          <a:bodyPr/>
          <a:lstStyle/>
          <a:p>
            <a:pPr algn="ctr">
              <a:buNone/>
            </a:pPr>
            <a:r>
              <a:rPr lang="en-US" sz="4800" b="1" dirty="0"/>
              <a:t>Enough slides, let’s code.</a:t>
            </a:r>
            <a:endParaRPr lang="en-US" sz="2800" b="1" dirty="0"/>
          </a:p>
        </p:txBody>
      </p:sp>
    </p:spTree>
    <p:extLst>
      <p:ext uri="{BB962C8B-B14F-4D97-AF65-F5344CB8AC3E}">
        <p14:creationId xmlns:p14="http://schemas.microsoft.com/office/powerpoint/2010/main" val="2781086071"/>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85800" y="1218010"/>
            <a:ext cx="7772400" cy="1125140"/>
          </a:xfrm>
        </p:spPr>
        <p:txBody>
          <a:bodyPr/>
          <a:lstStyle/>
          <a:p>
            <a:r>
              <a:rPr lang="en-US" sz="2400" i="1" dirty="0">
                <a:solidFill>
                  <a:schemeClr val="accent1"/>
                </a:solidFill>
                <a:latin typeface="+mj-lt"/>
              </a:rPr>
              <a:t>Please use </a:t>
            </a:r>
            <a:r>
              <a:rPr lang="en-US" sz="2400" i="1" dirty="0" err="1">
                <a:solidFill>
                  <a:schemeClr val="accent1"/>
                </a:solidFill>
                <a:latin typeface="+mj-lt"/>
              </a:rPr>
              <a:t>EventsXD</a:t>
            </a:r>
            <a:r>
              <a:rPr lang="en-US" sz="2400" i="1" dirty="0">
                <a:solidFill>
                  <a:schemeClr val="accent1"/>
                </a:solidFill>
                <a:latin typeface="+mj-lt"/>
              </a:rPr>
              <a:t> to fill out a session evaluation.</a:t>
            </a:r>
            <a:br>
              <a:rPr lang="en-US" sz="2400" i="1" dirty="0">
                <a:solidFill>
                  <a:schemeClr val="accent1"/>
                </a:solidFill>
                <a:latin typeface="+mj-lt"/>
              </a:rPr>
            </a:br>
            <a:endParaRPr lang="en-US" sz="2400" dirty="0">
              <a:solidFill>
                <a:schemeClr val="accent1"/>
              </a:solidFill>
              <a:latin typeface="+mj-lt"/>
            </a:endParaRPr>
          </a:p>
        </p:txBody>
      </p:sp>
      <p:sp>
        <p:nvSpPr>
          <p:cNvPr id="8" name="Title 3"/>
          <p:cNvSpPr txBox="1">
            <a:spLocks/>
          </p:cNvSpPr>
          <p:nvPr/>
        </p:nvSpPr>
        <p:spPr bwMode="auto">
          <a:xfrm>
            <a:off x="685800" y="2400300"/>
            <a:ext cx="7772400" cy="5715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marL="0" indent="0" algn="l" defTabSz="-13873163" rtl="0" eaLnBrk="1" fontAlgn="base" hangingPunct="1">
              <a:spcBef>
                <a:spcPct val="0"/>
              </a:spcBef>
              <a:spcAft>
                <a:spcPct val="0"/>
              </a:spcAft>
              <a:defRPr sz="2800" b="1">
                <a:solidFill>
                  <a:schemeClr val="tx1"/>
                </a:solidFill>
                <a:latin typeface="Myriad Pro" pitchFamily="34" charset="0"/>
                <a:ea typeface="+mj-ea"/>
                <a:cs typeface="Segoe UI" pitchFamily="34" charset="0"/>
              </a:defRPr>
            </a:lvl1pPr>
            <a:lvl2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2pPr>
            <a:lvl3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3pPr>
            <a:lvl4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4pPr>
            <a:lvl5pPr marL="342900" indent="-342900" algn="ctr" defTabSz="-13873163" rtl="0" eaLnBrk="1" fontAlgn="base" hangingPunct="1">
              <a:spcBef>
                <a:spcPct val="0"/>
              </a:spcBef>
              <a:spcAft>
                <a:spcPct val="0"/>
              </a:spcAft>
              <a:defRPr sz="2800" b="1">
                <a:solidFill>
                  <a:schemeClr val="tx2"/>
                </a:solidFill>
                <a:latin typeface="Myriad Pro" pitchFamily="34" charset="0"/>
                <a:cs typeface="Segoe UI" pitchFamily="34" charset="0"/>
              </a:defRPr>
            </a:lvl5pPr>
            <a:lvl6pPr marL="457200" algn="l" eaLnBrk="1" fontAlgn="base" hangingPunct="1">
              <a:spcBef>
                <a:spcPct val="0"/>
              </a:spcBef>
              <a:spcAft>
                <a:spcPct val="0"/>
              </a:spcAft>
              <a:defRPr sz="2800" b="1">
                <a:solidFill>
                  <a:schemeClr val="tx2">
                    <a:alpha val="100000"/>
                  </a:schemeClr>
                </a:solidFill>
                <a:latin typeface="Verdana"/>
              </a:defRPr>
            </a:lvl6pPr>
            <a:lvl7pPr marL="914400" algn="l" eaLnBrk="1" fontAlgn="base" hangingPunct="1">
              <a:spcBef>
                <a:spcPct val="0"/>
              </a:spcBef>
              <a:spcAft>
                <a:spcPct val="0"/>
              </a:spcAft>
              <a:defRPr sz="2800" b="1">
                <a:solidFill>
                  <a:schemeClr val="tx2">
                    <a:alpha val="100000"/>
                  </a:schemeClr>
                </a:solidFill>
                <a:latin typeface="Verdana"/>
              </a:defRPr>
            </a:lvl7pPr>
            <a:lvl8pPr marL="1371600" algn="l" eaLnBrk="1" fontAlgn="base" hangingPunct="1">
              <a:spcBef>
                <a:spcPct val="0"/>
              </a:spcBef>
              <a:spcAft>
                <a:spcPct val="0"/>
              </a:spcAft>
              <a:defRPr sz="2800" b="1">
                <a:solidFill>
                  <a:schemeClr val="tx2">
                    <a:alpha val="100000"/>
                  </a:schemeClr>
                </a:solidFill>
                <a:latin typeface="Verdana"/>
              </a:defRPr>
            </a:lvl8pPr>
            <a:lvl9pPr marL="1828800" algn="l" eaLnBrk="1" fontAlgn="base" hangingPunct="1">
              <a:spcBef>
                <a:spcPct val="0"/>
              </a:spcBef>
              <a:spcAft>
                <a:spcPct val="0"/>
              </a:spcAft>
              <a:defRPr sz="2800" b="1">
                <a:solidFill>
                  <a:schemeClr val="tx2">
                    <a:alpha val="100000"/>
                  </a:schemeClr>
                </a:solidFill>
                <a:latin typeface="Verdana"/>
              </a:defRPr>
            </a:lvl9pPr>
          </a:lstStyle>
          <a:p>
            <a:pPr algn="r"/>
            <a:r>
              <a:rPr lang="en-US" sz="4800" kern="0" dirty="0">
                <a:solidFill>
                  <a:schemeClr val="accent1"/>
                </a:solidFill>
                <a:latin typeface="+mj-lt"/>
                <a:cs typeface="Mangal" pitchFamily="18" charset="0"/>
              </a:rPr>
              <a:t>Thank you!</a:t>
            </a:r>
          </a:p>
        </p:txBody>
      </p:sp>
    </p:spTree>
    <p:extLst>
      <p:ext uri="{BB962C8B-B14F-4D97-AF65-F5344CB8AC3E}">
        <p14:creationId xmlns:p14="http://schemas.microsoft.com/office/powerpoint/2010/main" val="230393154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8382000" cy="769441"/>
          </a:xfrm>
        </p:spPr>
        <p:txBody>
          <a:bodyPr/>
          <a:lstStyle/>
          <a:p>
            <a:r>
              <a:rPr lang="en-US" b="1" dirty="0"/>
              <a:t>Goal</a:t>
            </a:r>
          </a:p>
        </p:txBody>
      </p:sp>
      <p:sp>
        <p:nvSpPr>
          <p:cNvPr id="3" name="Content Placeholder 2"/>
          <p:cNvSpPr>
            <a:spLocks noGrp="1"/>
          </p:cNvSpPr>
          <p:nvPr>
            <p:ph idx="1"/>
          </p:nvPr>
        </p:nvSpPr>
        <p:spPr>
          <a:xfrm>
            <a:off x="366714" y="1647651"/>
            <a:ext cx="8410575" cy="2012859"/>
          </a:xfrm>
        </p:spPr>
        <p:txBody>
          <a:bodyPr/>
          <a:lstStyle/>
          <a:p>
            <a:pPr marL="0" indent="0">
              <a:buNone/>
            </a:pPr>
            <a:r>
              <a:rPr lang="en-US" b="1" i="1" dirty="0"/>
              <a:t>Provide ideas on how separating builds and deployments for your application.</a:t>
            </a:r>
          </a:p>
          <a:p>
            <a:pPr marL="0" indent="0">
              <a:buNone/>
            </a:pPr>
            <a:r>
              <a:rPr lang="en-US" b="1" i="1" dirty="0"/>
              <a:t>Breaking a problem into smaller subsets allows for different solutions along the way…</a:t>
            </a:r>
          </a:p>
        </p:txBody>
      </p:sp>
    </p:spTree>
    <p:extLst>
      <p:ext uri="{BB962C8B-B14F-4D97-AF65-F5344CB8AC3E}">
        <p14:creationId xmlns:p14="http://schemas.microsoft.com/office/powerpoint/2010/main" val="1046289496"/>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1450"/>
            <a:ext cx="8382000" cy="769441"/>
          </a:xfrm>
        </p:spPr>
        <p:txBody>
          <a:bodyPr/>
          <a:lstStyle/>
          <a:p>
            <a:r>
              <a:rPr lang="en-US" b="1" dirty="0"/>
              <a:t>Caveat</a:t>
            </a:r>
          </a:p>
        </p:txBody>
      </p:sp>
      <p:sp>
        <p:nvSpPr>
          <p:cNvPr id="3" name="Content Placeholder 2"/>
          <p:cNvSpPr>
            <a:spLocks noGrp="1"/>
          </p:cNvSpPr>
          <p:nvPr>
            <p:ph idx="1"/>
          </p:nvPr>
        </p:nvSpPr>
        <p:spPr>
          <a:xfrm>
            <a:off x="366714" y="1647651"/>
            <a:ext cx="8410575" cy="2012859"/>
          </a:xfrm>
        </p:spPr>
        <p:txBody>
          <a:bodyPr/>
          <a:lstStyle/>
          <a:p>
            <a:pPr marL="0" indent="0">
              <a:buNone/>
            </a:pPr>
            <a:r>
              <a:rPr lang="en-US" b="1" i="1" dirty="0"/>
              <a:t>The techniques covered are based on generalizations across different team cultures.</a:t>
            </a:r>
          </a:p>
          <a:p>
            <a:pPr marL="0" indent="0">
              <a:buNone/>
            </a:pPr>
            <a:r>
              <a:rPr lang="en-US" b="1" i="1" dirty="0"/>
              <a:t>Your mileage will vary as you apply within your team culture.</a:t>
            </a:r>
          </a:p>
        </p:txBody>
      </p:sp>
    </p:spTree>
    <p:extLst>
      <p:ext uri="{BB962C8B-B14F-4D97-AF65-F5344CB8AC3E}">
        <p14:creationId xmlns:p14="http://schemas.microsoft.com/office/powerpoint/2010/main" val="824444900"/>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Info</a:t>
            </a:r>
          </a:p>
        </p:txBody>
      </p:sp>
      <p:sp>
        <p:nvSpPr>
          <p:cNvPr id="3" name="Content Placeholder 2"/>
          <p:cNvSpPr>
            <a:spLocks noGrp="1"/>
          </p:cNvSpPr>
          <p:nvPr>
            <p:ph idx="1"/>
          </p:nvPr>
        </p:nvSpPr>
        <p:spPr>
          <a:xfrm>
            <a:off x="381003" y="1063229"/>
            <a:ext cx="4800597" cy="1725601"/>
          </a:xfrm>
        </p:spPr>
        <p:txBody>
          <a:bodyPr/>
          <a:lstStyle/>
          <a:p>
            <a:pPr marL="0" indent="0">
              <a:buNone/>
            </a:pPr>
            <a:r>
              <a:rPr lang="en-US" b="1" dirty="0"/>
              <a:t>javier@lozanotek.com</a:t>
            </a:r>
          </a:p>
          <a:p>
            <a:pPr marL="0" indent="0">
              <a:buNone/>
            </a:pPr>
            <a:r>
              <a:rPr lang="en-US" b="1" dirty="0"/>
              <a:t>@jglozano</a:t>
            </a:r>
          </a:p>
          <a:p>
            <a:pPr marL="0" indent="0">
              <a:buNone/>
            </a:pPr>
            <a:r>
              <a:rPr lang="en-US" b="1" dirty="0"/>
              <a:t>http://jglozano.io</a:t>
            </a:r>
          </a:p>
        </p:txBody>
      </p:sp>
      <p:pic>
        <p:nvPicPr>
          <p:cNvPr id="5" name="Picture 2" descr="C:\Users\javier\Pictures\mvp_logo.jpg"/>
          <p:cNvPicPr>
            <a:picLocks noChangeAspect="1" noChangeArrowheads="1"/>
          </p:cNvPicPr>
          <p:nvPr/>
        </p:nvPicPr>
        <p:blipFill>
          <a:blip r:embed="rId2" cstate="print"/>
          <a:srcRect/>
          <a:stretch>
            <a:fillRect/>
          </a:stretch>
        </p:blipFill>
        <p:spPr bwMode="auto">
          <a:xfrm>
            <a:off x="6412088" y="1371600"/>
            <a:ext cx="2336800" cy="709386"/>
          </a:xfrm>
          <a:prstGeom prst="rect">
            <a:avLst/>
          </a:prstGeom>
          <a:noFill/>
          <a:ln w="9525">
            <a:noFill/>
            <a:miter lim="800000"/>
            <a:headEnd/>
            <a:tailEnd/>
          </a:ln>
        </p:spPr>
      </p:pic>
      <p:pic>
        <p:nvPicPr>
          <p:cNvPr id="6" name="Picture 3" descr="C:\Users\javier\Pictures\aspinsiders_logo.gif"/>
          <p:cNvPicPr>
            <a:picLocks noChangeAspect="1" noChangeArrowheads="1"/>
          </p:cNvPicPr>
          <p:nvPr/>
        </p:nvPicPr>
        <p:blipFill>
          <a:blip r:embed="rId3" cstate="print"/>
          <a:srcRect/>
          <a:stretch>
            <a:fillRect/>
          </a:stretch>
        </p:blipFill>
        <p:spPr bwMode="auto">
          <a:xfrm>
            <a:off x="6632221" y="552450"/>
            <a:ext cx="2116667" cy="571500"/>
          </a:xfrm>
          <a:prstGeom prst="rect">
            <a:avLst/>
          </a:prstGeom>
          <a:noFill/>
          <a:ln w="9525">
            <a:noFill/>
            <a:miter lim="800000"/>
            <a:headEnd/>
            <a:tailEnd/>
          </a:ln>
        </p:spPr>
      </p:pic>
      <p:sp>
        <p:nvSpPr>
          <p:cNvPr id="7" name="TextBox 6"/>
          <p:cNvSpPr txBox="1"/>
          <p:nvPr/>
        </p:nvSpPr>
        <p:spPr>
          <a:xfrm>
            <a:off x="159833" y="3886200"/>
            <a:ext cx="8998041" cy="584775"/>
          </a:xfrm>
          <a:prstGeom prst="rect">
            <a:avLst/>
          </a:prstGeom>
          <a:noFill/>
        </p:spPr>
        <p:txBody>
          <a:bodyPr wrap="none" rtlCol="0">
            <a:spAutoFit/>
          </a:bodyPr>
          <a:lstStyle/>
          <a:p>
            <a:r>
              <a:rPr lang="en-US" sz="3200" b="1" dirty="0">
                <a:latin typeface="+mj-lt"/>
              </a:rPr>
              <a:t>https://github.com/lozanotek/automated-delivery/</a:t>
            </a:r>
          </a:p>
        </p:txBody>
      </p:sp>
      <p:pic>
        <p:nvPicPr>
          <p:cNvPr id="8" name="Picture 7">
            <a:extLst>
              <a:ext uri="{FF2B5EF4-FFF2-40B4-BE49-F238E27FC236}">
                <a16:creationId xmlns:a16="http://schemas.microsoft.com/office/drawing/2014/main" id="{27D1C0CC-9D62-49A4-BE6F-058B03C16F0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430679" y="2322567"/>
            <a:ext cx="1635441" cy="1470720"/>
          </a:xfrm>
          <a:prstGeom prst="rect">
            <a:avLst/>
          </a:prstGeom>
        </p:spPr>
      </p:pic>
      <p:pic>
        <p:nvPicPr>
          <p:cNvPr id="10" name="Picture 9">
            <a:extLst>
              <a:ext uri="{FF2B5EF4-FFF2-40B4-BE49-F238E27FC236}">
                <a16:creationId xmlns:a16="http://schemas.microsoft.com/office/drawing/2014/main" id="{B82E32EA-1204-4B58-8948-9CD49041089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315200" y="2328636"/>
            <a:ext cx="1550936" cy="1392120"/>
          </a:xfrm>
          <a:prstGeom prst="rect">
            <a:avLst/>
          </a:prstGeom>
        </p:spPr>
      </p:pic>
    </p:spTree>
    <p:extLst>
      <p:ext uri="{BB962C8B-B14F-4D97-AF65-F5344CB8AC3E}">
        <p14:creationId xmlns:p14="http://schemas.microsoft.com/office/powerpoint/2010/main" val="97754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644CA6F-6F35-AA49-9B72-D5841D299F6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0160" y="0"/>
            <a:ext cx="6583680" cy="5143500"/>
          </a:xfrm>
          <a:prstGeom prst="rect">
            <a:avLst/>
          </a:prstGeom>
        </p:spPr>
      </p:pic>
    </p:spTree>
    <p:extLst>
      <p:ext uri="{BB962C8B-B14F-4D97-AF65-F5344CB8AC3E}">
        <p14:creationId xmlns:p14="http://schemas.microsoft.com/office/powerpoint/2010/main" val="3301524134"/>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a:t>
            </a:r>
          </a:p>
        </p:txBody>
      </p:sp>
      <p:sp>
        <p:nvSpPr>
          <p:cNvPr id="3" name="Content Placeholder 2"/>
          <p:cNvSpPr>
            <a:spLocks noGrp="1"/>
          </p:cNvSpPr>
          <p:nvPr>
            <p:ph idx="1"/>
          </p:nvPr>
        </p:nvSpPr>
        <p:spPr>
          <a:xfrm>
            <a:off x="1905001" y="1253622"/>
            <a:ext cx="5333999" cy="1013330"/>
          </a:xfrm>
        </p:spPr>
        <p:txBody>
          <a:bodyPr/>
          <a:lstStyle/>
          <a:p>
            <a:pPr marL="0" indent="0" algn="ctr">
              <a:buNone/>
            </a:pPr>
            <a:r>
              <a:rPr lang="en-US" sz="7200" dirty="0">
                <a:latin typeface="+mj-lt"/>
              </a:rPr>
              <a:t>Effectiveness</a:t>
            </a:r>
          </a:p>
        </p:txBody>
      </p:sp>
      <p:sp>
        <p:nvSpPr>
          <p:cNvPr id="4" name="TextBox 3"/>
          <p:cNvSpPr txBox="1"/>
          <p:nvPr/>
        </p:nvSpPr>
        <p:spPr>
          <a:xfrm>
            <a:off x="2607359" y="2828077"/>
            <a:ext cx="3816301" cy="1200329"/>
          </a:xfrm>
          <a:prstGeom prst="rect">
            <a:avLst/>
          </a:prstGeom>
          <a:noFill/>
        </p:spPr>
        <p:txBody>
          <a:bodyPr wrap="none" rtlCol="0">
            <a:spAutoFit/>
          </a:bodyPr>
          <a:lstStyle/>
          <a:p>
            <a:r>
              <a:rPr lang="en-US" sz="7200" b="1" dirty="0">
                <a:latin typeface="+mj-lt"/>
              </a:rPr>
              <a:t>Efficiency</a:t>
            </a:r>
          </a:p>
        </p:txBody>
      </p:sp>
      <p:cxnSp>
        <p:nvCxnSpPr>
          <p:cNvPr id="6" name="Straight Connector 5"/>
          <p:cNvCxnSpPr/>
          <p:nvPr/>
        </p:nvCxnSpPr>
        <p:spPr bwMode="auto">
          <a:xfrm>
            <a:off x="381000" y="2571750"/>
            <a:ext cx="8382000" cy="0"/>
          </a:xfrm>
          <a:prstGeom prst="line">
            <a:avLst/>
          </a:prstGeom>
          <a:ln w="3810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08267529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Foundation</a:t>
            </a:r>
          </a:p>
        </p:txBody>
      </p:sp>
      <p:sp>
        <p:nvSpPr>
          <p:cNvPr id="3" name="Content Placeholder 2"/>
          <p:cNvSpPr>
            <a:spLocks noGrp="1"/>
          </p:cNvSpPr>
          <p:nvPr>
            <p:ph idx="1"/>
          </p:nvPr>
        </p:nvSpPr>
        <p:spPr>
          <a:xfrm>
            <a:off x="381000" y="1253622"/>
            <a:ext cx="8381999" cy="1006429"/>
          </a:xfrm>
        </p:spPr>
        <p:txBody>
          <a:bodyPr/>
          <a:lstStyle/>
          <a:p>
            <a:pPr marL="0" indent="0" algn="ctr">
              <a:buNone/>
            </a:pPr>
            <a:r>
              <a:rPr lang="en-US" sz="6600" dirty="0">
                <a:latin typeface="+mj-lt"/>
              </a:rPr>
              <a:t>Doing the right things</a:t>
            </a:r>
          </a:p>
        </p:txBody>
      </p:sp>
      <p:sp>
        <p:nvSpPr>
          <p:cNvPr id="4" name="TextBox 3"/>
          <p:cNvSpPr txBox="1"/>
          <p:nvPr/>
        </p:nvSpPr>
        <p:spPr>
          <a:xfrm>
            <a:off x="1280072" y="2800350"/>
            <a:ext cx="6415731" cy="1107996"/>
          </a:xfrm>
          <a:prstGeom prst="rect">
            <a:avLst/>
          </a:prstGeom>
          <a:noFill/>
        </p:spPr>
        <p:txBody>
          <a:bodyPr wrap="none" rtlCol="0">
            <a:spAutoFit/>
          </a:bodyPr>
          <a:lstStyle/>
          <a:p>
            <a:r>
              <a:rPr lang="en-US" sz="6600" b="1" dirty="0">
                <a:latin typeface="+mj-lt"/>
              </a:rPr>
              <a:t>Doing things right</a:t>
            </a:r>
          </a:p>
        </p:txBody>
      </p:sp>
      <p:cxnSp>
        <p:nvCxnSpPr>
          <p:cNvPr id="6" name="Straight Connector 5"/>
          <p:cNvCxnSpPr/>
          <p:nvPr/>
        </p:nvCxnSpPr>
        <p:spPr bwMode="auto">
          <a:xfrm>
            <a:off x="381000" y="2571750"/>
            <a:ext cx="8382000" cy="0"/>
          </a:xfrm>
          <a:prstGeom prst="line">
            <a:avLst/>
          </a:prstGeom>
          <a:ln w="38100">
            <a:solidFill>
              <a:schemeClr val="tx1"/>
            </a:solidFill>
            <a:headEnd type="none" w="med" len="med"/>
            <a:tailEnd type="none" w="med" len="med"/>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144141009"/>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Foundation</a:t>
            </a:r>
          </a:p>
        </p:txBody>
      </p:sp>
      <p:sp>
        <p:nvSpPr>
          <p:cNvPr id="3" name="Content Placeholder 2"/>
          <p:cNvSpPr>
            <a:spLocks noGrp="1"/>
          </p:cNvSpPr>
          <p:nvPr>
            <p:ph idx="1"/>
          </p:nvPr>
        </p:nvSpPr>
        <p:spPr>
          <a:xfrm>
            <a:off x="381000" y="1253622"/>
            <a:ext cx="8381999" cy="3139321"/>
          </a:xfrm>
        </p:spPr>
        <p:txBody>
          <a:bodyPr/>
          <a:lstStyle/>
          <a:p>
            <a:pPr marL="0" indent="0" algn="ctr">
              <a:buNone/>
            </a:pPr>
            <a:r>
              <a:rPr lang="en-US" sz="6600" dirty="0"/>
              <a:t>Doing the right things, </a:t>
            </a:r>
            <a:r>
              <a:rPr lang="en-US" sz="6600" i="1" dirty="0"/>
              <a:t>right</a:t>
            </a:r>
            <a:r>
              <a:rPr lang="en-US" sz="6600" dirty="0"/>
              <a:t>…</a:t>
            </a:r>
          </a:p>
          <a:p>
            <a:pPr marL="0" indent="0" algn="ctr">
              <a:buNone/>
            </a:pPr>
            <a:r>
              <a:rPr lang="en-US" sz="6600" dirty="0"/>
              <a:t>…and predictable.</a:t>
            </a:r>
          </a:p>
        </p:txBody>
      </p:sp>
    </p:spTree>
    <p:extLst>
      <p:ext uri="{BB962C8B-B14F-4D97-AF65-F5344CB8AC3E}">
        <p14:creationId xmlns:p14="http://schemas.microsoft.com/office/powerpoint/2010/main" val="3613780478"/>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t>Foundation</a:t>
            </a:r>
          </a:p>
        </p:txBody>
      </p:sp>
      <p:sp>
        <p:nvSpPr>
          <p:cNvPr id="3" name="Content Placeholder 2"/>
          <p:cNvSpPr>
            <a:spLocks noGrp="1"/>
          </p:cNvSpPr>
          <p:nvPr>
            <p:ph idx="1"/>
          </p:nvPr>
        </p:nvSpPr>
        <p:spPr>
          <a:xfrm>
            <a:off x="381000" y="1253622"/>
            <a:ext cx="8381999" cy="2834622"/>
          </a:xfrm>
        </p:spPr>
        <p:txBody>
          <a:bodyPr/>
          <a:lstStyle/>
          <a:p>
            <a:pPr marL="0" indent="0" algn="ctr">
              <a:buNone/>
            </a:pPr>
            <a:r>
              <a:rPr lang="en-US" sz="6600" dirty="0"/>
              <a:t>Remember, you too are a </a:t>
            </a:r>
            <a:r>
              <a:rPr lang="en-US" sz="6600" i="1" dirty="0"/>
              <a:t>customer</a:t>
            </a:r>
            <a:r>
              <a:rPr lang="en-US" sz="6600" dirty="0"/>
              <a:t> of your processes.</a:t>
            </a:r>
          </a:p>
        </p:txBody>
      </p:sp>
    </p:spTree>
    <p:extLst>
      <p:ext uri="{BB962C8B-B14F-4D97-AF65-F5344CB8AC3E}">
        <p14:creationId xmlns:p14="http://schemas.microsoft.com/office/powerpoint/2010/main" val="2348848356"/>
      </p:ext>
    </p:extLst>
  </p:cSld>
  <p:clrMapOvr>
    <a:masterClrMapping/>
  </p:clrMapOvr>
  <p:transition/>
</p:sld>
</file>

<file path=ppt/theme/theme1.xml><?xml version="1.0" encoding="utf-8"?>
<a:theme xmlns:a="http://schemas.openxmlformats.org/drawingml/2006/main" name="SQLintersection">
  <a:themeElements>
    <a:clrScheme name="DEV2019">
      <a:dk1>
        <a:srgbClr val="000000"/>
      </a:dk1>
      <a:lt1>
        <a:srgbClr val="FFFFFF"/>
      </a:lt1>
      <a:dk2>
        <a:srgbClr val="373545"/>
      </a:dk2>
      <a:lt2>
        <a:srgbClr val="CEDBE6"/>
      </a:lt2>
      <a:accent1>
        <a:srgbClr val="25A5AB"/>
      </a:accent1>
      <a:accent2>
        <a:srgbClr val="99CACA"/>
      </a:accent2>
      <a:accent3>
        <a:srgbClr val="582865"/>
      </a:accent3>
      <a:accent4>
        <a:srgbClr val="00979F"/>
      </a:accent4>
      <a:accent5>
        <a:srgbClr val="379ECC"/>
      </a:accent5>
      <a:accent6>
        <a:srgbClr val="8ABCDB"/>
      </a:accent6>
      <a:hlink>
        <a:srgbClr val="3194B1"/>
      </a:hlink>
      <a:folHlink>
        <a:srgbClr val="B282AD"/>
      </a:folHlink>
    </a:clrScheme>
    <a:fontScheme name="Office 2">
      <a:majorFont>
        <a:latin typeface="Calibri"/>
        <a:ea typeface=""/>
        <a:cs typeface=""/>
        <a:font script="Jpan" typeface="HGｺﾞｼｯｸM"/>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40000"/>
                <a:satMod val="155000"/>
              </a:schemeClr>
            </a:gs>
            <a:gs pos="65000">
              <a:schemeClr val="phClr">
                <a:shade val="85000"/>
                <a:satMod val="155000"/>
              </a:schemeClr>
            </a:gs>
            <a:gs pos="100000">
              <a:schemeClr val="phClr">
                <a:shade val="95000"/>
                <a:satMod val="155000"/>
              </a:schemeClr>
            </a:gs>
          </a:gsLst>
          <a:lin ang="16200000" scaled="0"/>
        </a:gradFill>
      </a:fillStyleLst>
      <a:lnStyleLst>
        <a:ln w="6350" cap="rnd" cmpd="sng" algn="ctr">
          <a:solidFill>
            <a:schemeClr val="phClr">
              <a:shade val="95000"/>
              <a:satMod val="105000"/>
            </a:schemeClr>
          </a:solidFill>
          <a:prstDash val="solid"/>
        </a:ln>
        <a:ln w="25400" cap="rnd" cmpd="sng" algn="ctr">
          <a:solidFill>
            <a:schemeClr val="phClr"/>
          </a:solidFill>
          <a:prstDash val="solid"/>
        </a:ln>
        <a:ln w="34925" cap="rnd" cmpd="sng" algn="ctr">
          <a:solidFill>
            <a:schemeClr val="phClr"/>
          </a:solidFill>
          <a:prstDash val="solid"/>
        </a:ln>
      </a:lnStyleLst>
      <a:effectStyleLst>
        <a:effectStyle>
          <a:effectLst>
            <a:outerShdw blurRad="50800" algn="tl" rotWithShape="0">
              <a:srgbClr val="000000">
                <a:alpha val="64000"/>
              </a:srgbClr>
            </a:outerShdw>
          </a:effectLst>
        </a:effectStyle>
        <a:effectStyle>
          <a:effectLst>
            <a:outerShdw blurRad="39000" dist="25400" dir="5400000">
              <a:srgbClr val="000000">
                <a:alpha val="35000"/>
              </a:srgbClr>
            </a:outerShdw>
          </a:effectLst>
        </a:effectStyle>
        <a:effectStyle>
          <a:effectLst>
            <a:outerShdw blurRad="39000" dist="25400" dir="5400000">
              <a:srgbClr val="000000">
                <a:alpha val="35000"/>
              </a:srgbClr>
            </a:outerShdw>
          </a:effectLst>
          <a:scene3d>
            <a:camera prst="orthographicFront" fov="0">
              <a:rot lat="0" lon="0" rev="0"/>
            </a:camera>
            <a:lightRig rig="threePt" dir="t">
              <a:rot lat="0" lon="0" rev="0"/>
            </a:lightRig>
          </a:scene3d>
          <a:sp3d prstMaterial="matte">
            <a:bevelT h="22225"/>
          </a:sp3d>
        </a:effectStyle>
      </a:effectStyleLst>
      <a:bgFillStyleLst>
        <a:solidFill>
          <a:schemeClr val="phClr"/>
        </a:solidFill>
        <a:gradFill rotWithShape="1">
          <a:gsLst>
            <a:gs pos="0">
              <a:schemeClr val="phClr">
                <a:shade val="50000"/>
                <a:satMod val="155000"/>
              </a:schemeClr>
            </a:gs>
            <a:gs pos="35000">
              <a:schemeClr val="phClr">
                <a:shade val="75000"/>
                <a:satMod val="155000"/>
              </a:schemeClr>
            </a:gs>
            <a:gs pos="100000">
              <a:schemeClr val="phClr">
                <a:tint val="80000"/>
                <a:satMod val="255000"/>
              </a:schemeClr>
            </a:gs>
          </a:gsLst>
          <a:lin ang="16200000" scaled="0"/>
        </a:gradFill>
        <a:gradFill rotWithShape="1">
          <a:gsLst>
            <a:gs pos="0">
              <a:schemeClr val="phClr">
                <a:tint val="80000"/>
                <a:satMod val="300000"/>
              </a:schemeClr>
            </a:gs>
            <a:gs pos="100000">
              <a:schemeClr val="phClr">
                <a:shade val="30000"/>
                <a:satMod val="200000"/>
              </a:schemeClr>
            </a:gs>
          </a:gsLst>
          <a:path path="circle">
            <a:fillToRect l="100000" t="100000" r="100000" b="100000"/>
          </a:path>
        </a:gradFill>
      </a:bgFillStyleLst>
    </a:fmtScheme>
  </a:themeElements>
  <a:objectDefaults>
    <a:spDef>
      <a:spPr bwMode="auto">
        <a:gradFill rotWithShape="1">
          <a:gsLst>
            <a:gs pos="0">
              <a:srgbClr val="A4D289"/>
            </a:gs>
            <a:gs pos="100000">
              <a:schemeClr val="bg1"/>
            </a:gs>
          </a:gsLst>
          <a:lin ang="5400000" scaled="1"/>
        </a:gradFill>
        <a:ln w="9525" algn="ctr">
          <a:solidFill>
            <a:schemeClr val="tx1"/>
          </a:solidFill>
          <a:miter lim="800000"/>
          <a:headEnd/>
          <a:tailEnd/>
        </a:ln>
        <a:effectLst>
          <a:outerShdw blurRad="50800" dist="38100" dir="2700000" algn="tl" rotWithShape="0">
            <a:prstClr val="black">
              <a:alpha val="40000"/>
            </a:prstClr>
          </a:outerShdw>
        </a:effectLst>
      </a:spPr>
      <a:bodyPr wrap="none" anchor="ctr"/>
      <a:lstStyle>
        <a:defPPr>
          <a:defRPr sz="2000" dirty="0">
            <a:latin typeface="Tekton Pro" pitchFamily="34" charset="0"/>
          </a:defRPr>
        </a:defPPr>
      </a:lstStyle>
    </a:spDef>
    <a:lnDef>
      <a:spPr bwMode="auto">
        <a:xfrm>
          <a:off x="0" y="0"/>
          <a:ext cx="1" cy="1"/>
        </a:xfrm>
        <a:custGeom>
          <a:avLst/>
          <a:gdLst/>
          <a:ahLst/>
          <a:cxnLst/>
          <a:rect l="0" t="0" r="0" b="0"/>
          <a:pathLst/>
        </a:custGeom>
        <a:gradFill rotWithShape="1">
          <a:gsLst>
            <a:gs pos="0">
              <a:srgbClr val="A4D289"/>
            </a:gs>
            <a:gs pos="100000">
              <a:schemeClr val="bg1"/>
            </a:gs>
          </a:gsLst>
          <a:lin ang="5400000" scaled="1"/>
        </a:gradFill>
        <a:ln w="9525" cap="flat" cmpd="sng" algn="ctr">
          <a:solidFill>
            <a:schemeClr val="tx1"/>
          </a:solidFill>
          <a:prstDash val="solid"/>
          <a:round/>
          <a:headEnd type="none" w="med" len="med"/>
          <a:tailEnd type="none" w="med" len="med"/>
        </a:ln>
        <a:effectLst/>
      </a:spPr>
      <a:bodyPr vert="horz" wrap="none" lIns="91440" tIns="45720" rIns="91440" bIns="45720" anchor="ctr" compatLnSpc="1"/>
      <a:lstStyle>
        <a:defPPr marL="0" marR="0" indent="0" algn="ctr" defTabSz="914400" rtl="0" eaLnBrk="0" fontAlgn="base" latinLnBrk="0" hangingPunct="0">
          <a:lnSpc>
            <a:spcPct val="100000"/>
          </a:lnSpc>
          <a:spcBef>
            <a:spcPct val="0"/>
          </a:spcBef>
          <a:spcAft>
            <a:spcPct val="0"/>
          </a:spcAft>
          <a:buNone/>
          <a:tabLst/>
          <a:defRPr kumimoji="0" lang="en-US" sz="1600" b="1" i="0" u="none" strike="noStrike" baseline="0">
            <a:solidFill>
              <a:schemeClr val="tx1">
                <a:alpha val="100000"/>
              </a:schemeClr>
            </a:solidFill>
            <a:effectLst/>
            <a:latin typeface="Arial"/>
          </a:defRPr>
        </a:defPPr>
      </a:lstStyle>
    </a:lnDef>
    <a:txDef>
      <a:spPr bwMode="auto">
        <a:noFill/>
        <a:ln w="9525">
          <a:noFill/>
          <a:miter lim="800000"/>
          <a:headEnd/>
          <a:tailEnd/>
        </a:ln>
      </a:spPr>
      <a:bodyPr wrap="none">
        <a:spAutoFit/>
      </a:bodyPr>
      <a:lstStyle>
        <a:defPPr>
          <a:defRPr sz="1800" dirty="0">
            <a:solidFill>
              <a:srgbClr val="002060"/>
            </a:solidFill>
            <a:latin typeface="Tekton Pro" pitchFamily="34" charset="0"/>
          </a:defRPr>
        </a:defPPr>
      </a:lstStyle>
    </a:txDef>
  </a:objectDefaults>
  <a:extraClrSchemeLst>
    <a:extraClrScheme>
      <a:clrScheme name="Watermark 1">
        <a:dk1>
          <a:srgbClr val="000000"/>
        </a:dk1>
        <a:lt1>
          <a:srgbClr val="FFFFFF"/>
        </a:lt1>
        <a:dk2>
          <a:srgbClr val="000000"/>
        </a:dk2>
        <a:lt2>
          <a:srgbClr val="808080"/>
        </a:lt2>
        <a:accent1>
          <a:srgbClr val="CCCCFF"/>
        </a:accent1>
        <a:accent2>
          <a:srgbClr val="D9D8EC"/>
        </a:accent2>
        <a:accent3>
          <a:srgbClr val="FFFFFF"/>
        </a:accent3>
        <a:accent4>
          <a:srgbClr val="000000"/>
        </a:accent4>
        <a:accent5>
          <a:srgbClr val="E2E2FF"/>
        </a:accent5>
        <a:accent6>
          <a:srgbClr val="C4C4D6"/>
        </a:accent6>
        <a:hlink>
          <a:srgbClr val="6767FF"/>
        </a:hlink>
        <a:folHlink>
          <a:srgbClr val="9933FF"/>
        </a:folHlink>
      </a:clrScheme>
      <a:clrMap bg1="lt1" tx1="dk1" bg2="lt2" tx2="dk2" accent1="accent1" accent2="accent2" accent3="accent3" accent4="accent4" accent5="accent5" accent6="accent6" hlink="hlink" folHlink="folHlink"/>
    </a:extraClrScheme>
    <a:extraClrScheme>
      <a:clrScheme name="Watermark 2">
        <a:dk1>
          <a:srgbClr val="000000"/>
        </a:dk1>
        <a:lt1>
          <a:srgbClr val="FFFFFF"/>
        </a:lt1>
        <a:dk2>
          <a:srgbClr val="666633"/>
        </a:dk2>
        <a:lt2>
          <a:srgbClr val="5F5F5F"/>
        </a:lt2>
        <a:accent1>
          <a:srgbClr val="FFCC00"/>
        </a:accent1>
        <a:accent2>
          <a:srgbClr val="EFF0B2"/>
        </a:accent2>
        <a:accent3>
          <a:srgbClr val="FFFFFF"/>
        </a:accent3>
        <a:accent4>
          <a:srgbClr val="000000"/>
        </a:accent4>
        <a:accent5>
          <a:srgbClr val="FFE2AA"/>
        </a:accent5>
        <a:accent6>
          <a:srgbClr val="D9D9A1"/>
        </a:accent6>
        <a:hlink>
          <a:srgbClr val="808000"/>
        </a:hlink>
        <a:folHlink>
          <a:srgbClr val="CCCC00"/>
        </a:folHlink>
      </a:clrScheme>
      <a:clrMap bg1="lt1" tx1="dk1" bg2="lt2" tx2="dk2" accent1="accent1" accent2="accent2" accent3="accent3" accent4="accent4" accent5="accent5" accent6="accent6" hlink="hlink" folHlink="folHlink"/>
    </a:extraClrScheme>
    <a:extraClrScheme>
      <a:clrScheme name="Watermark 3">
        <a:dk1>
          <a:srgbClr val="000000"/>
        </a:dk1>
        <a:lt1>
          <a:srgbClr val="FFFFFF"/>
        </a:lt1>
        <a:dk2>
          <a:srgbClr val="000000"/>
        </a:dk2>
        <a:lt2>
          <a:srgbClr val="666699"/>
        </a:lt2>
        <a:accent1>
          <a:srgbClr val="9BB0CB"/>
        </a:accent1>
        <a:accent2>
          <a:srgbClr val="D1E0CE"/>
        </a:accent2>
        <a:accent3>
          <a:srgbClr val="FFFFFF"/>
        </a:accent3>
        <a:accent4>
          <a:srgbClr val="000000"/>
        </a:accent4>
        <a:accent5>
          <a:srgbClr val="CBD4E2"/>
        </a:accent5>
        <a:accent6>
          <a:srgbClr val="BDCBBA"/>
        </a:accent6>
        <a:hlink>
          <a:srgbClr val="8EA642"/>
        </a:hlink>
        <a:folHlink>
          <a:srgbClr val="CCCC00"/>
        </a:folHlink>
      </a:clrScheme>
      <a:clrMap bg1="lt1" tx1="dk1" bg2="lt2" tx2="dk2" accent1="accent1" accent2="accent2" accent3="accent3" accent4="accent4" accent5="accent5" accent6="accent6" hlink="hlink" folHlink="folHlink"/>
    </a:extraClrScheme>
    <a:extraClrScheme>
      <a:clrScheme name="Watermark 4">
        <a:dk1>
          <a:srgbClr val="333300"/>
        </a:dk1>
        <a:lt1>
          <a:srgbClr val="FFFFCC"/>
        </a:lt1>
        <a:dk2>
          <a:srgbClr val="336600"/>
        </a:dk2>
        <a:lt2>
          <a:srgbClr val="FFFFCC"/>
        </a:lt2>
        <a:accent1>
          <a:srgbClr val="99CC00"/>
        </a:accent1>
        <a:accent2>
          <a:srgbClr val="669900"/>
        </a:accent2>
        <a:accent3>
          <a:srgbClr val="ADB8AA"/>
        </a:accent3>
        <a:accent4>
          <a:srgbClr val="DADAAE"/>
        </a:accent4>
        <a:accent5>
          <a:srgbClr val="CAE2AA"/>
        </a:accent5>
        <a:accent6>
          <a:srgbClr val="5C8A00"/>
        </a:accent6>
        <a:hlink>
          <a:srgbClr val="CC9900"/>
        </a:hlink>
        <a:folHlink>
          <a:srgbClr val="FFCC00"/>
        </a:folHlink>
      </a:clrScheme>
      <a:clrMap bg1="dk2" tx1="lt1" bg2="dk1" tx2="lt2" accent1="accent1" accent2="accent2" accent3="accent3" accent4="accent4" accent5="accent5" accent6="accent6" hlink="hlink" folHlink="folHlink"/>
    </a:extraClrScheme>
    <a:extraClrScheme>
      <a:clrScheme name="Watermark 5">
        <a:dk1>
          <a:srgbClr val="424458"/>
        </a:dk1>
        <a:lt1>
          <a:srgbClr val="FFFFFF"/>
        </a:lt1>
        <a:dk2>
          <a:srgbClr val="004A48"/>
        </a:dk2>
        <a:lt2>
          <a:srgbClr val="FFFFFF"/>
        </a:lt2>
        <a:accent1>
          <a:srgbClr val="83B200"/>
        </a:accent1>
        <a:accent2>
          <a:srgbClr val="006260"/>
        </a:accent2>
        <a:accent3>
          <a:srgbClr val="AAB1B1"/>
        </a:accent3>
        <a:accent4>
          <a:srgbClr val="DADADA"/>
        </a:accent4>
        <a:accent5>
          <a:srgbClr val="C1D5AA"/>
        </a:accent5>
        <a:accent6>
          <a:srgbClr val="005856"/>
        </a:accent6>
        <a:hlink>
          <a:srgbClr val="6666FF"/>
        </a:hlink>
        <a:folHlink>
          <a:srgbClr val="B2B2B2"/>
        </a:folHlink>
      </a:clrScheme>
      <a:clrMap bg1="dk2" tx1="lt1" bg2="dk1" tx2="lt2" accent1="accent1" accent2="accent2" accent3="accent3" accent4="accent4" accent5="accent5" accent6="accent6" hlink="hlink" folHlink="folHlink"/>
    </a:extraClrScheme>
    <a:extraClrScheme>
      <a:clrScheme name="Watermark 6">
        <a:dk1>
          <a:srgbClr val="000000"/>
        </a:dk1>
        <a:lt1>
          <a:srgbClr val="FFFFFF"/>
        </a:lt1>
        <a:dk2>
          <a:srgbClr val="1C2046"/>
        </a:dk2>
        <a:lt2>
          <a:srgbClr val="FFFFFF"/>
        </a:lt2>
        <a:accent1>
          <a:srgbClr val="00CCFF"/>
        </a:accent1>
        <a:accent2>
          <a:srgbClr val="2D226E"/>
        </a:accent2>
        <a:accent3>
          <a:srgbClr val="ABABB0"/>
        </a:accent3>
        <a:accent4>
          <a:srgbClr val="DADADA"/>
        </a:accent4>
        <a:accent5>
          <a:srgbClr val="AAE2FF"/>
        </a:accent5>
        <a:accent6>
          <a:srgbClr val="281E63"/>
        </a:accent6>
        <a:hlink>
          <a:srgbClr val="666699"/>
        </a:hlink>
        <a:folHlink>
          <a:srgbClr val="9999FF"/>
        </a:folHlink>
      </a:clrScheme>
      <a:clrMap bg1="dk2" tx1="lt1" bg2="dk1" tx2="lt2" accent1="accent1" accent2="accent2" accent3="accent3" accent4="accent4" accent5="accent5" accent6="accent6" hlink="hlink" folHlink="folHlink"/>
    </a:extraClrScheme>
    <a:extraClrScheme>
      <a:clrScheme name="Watermark 7">
        <a:dk1>
          <a:srgbClr val="424458"/>
        </a:dk1>
        <a:lt1>
          <a:srgbClr val="FFFFFF"/>
        </a:lt1>
        <a:dk2>
          <a:srgbClr val="000066"/>
        </a:dk2>
        <a:lt2>
          <a:srgbClr val="FFFFFF"/>
        </a:lt2>
        <a:accent1>
          <a:srgbClr val="6666FF"/>
        </a:accent1>
        <a:accent2>
          <a:srgbClr val="333399"/>
        </a:accent2>
        <a:accent3>
          <a:srgbClr val="AAAAB8"/>
        </a:accent3>
        <a:accent4>
          <a:srgbClr val="DADADA"/>
        </a:accent4>
        <a:accent5>
          <a:srgbClr val="B8B8FF"/>
        </a:accent5>
        <a:accent6>
          <a:srgbClr val="2D2D8A"/>
        </a:accent6>
        <a:hlink>
          <a:srgbClr val="FF9900"/>
        </a:hlink>
        <a:folHlink>
          <a:srgbClr val="CCCC00"/>
        </a:folHlink>
      </a:clrScheme>
      <a:clrMap bg1="dk2" tx1="lt1" bg2="dk1" tx2="lt2" accent1="accent1" accent2="accent2" accent3="accent3" accent4="accent4" accent5="accent5" accent6="accent6" hlink="hlink" folHlink="folHlink"/>
    </a:extraClrScheme>
    <a:extraClrScheme>
      <a:clrScheme name="Watermark 8">
        <a:dk1>
          <a:srgbClr val="1C1C1C"/>
        </a:dk1>
        <a:lt1>
          <a:srgbClr val="FFFFCC"/>
        </a:lt1>
        <a:dk2>
          <a:srgbClr val="390B20"/>
        </a:dk2>
        <a:lt2>
          <a:srgbClr val="FFFFCC"/>
        </a:lt2>
        <a:accent1>
          <a:srgbClr val="FF916F"/>
        </a:accent1>
        <a:accent2>
          <a:srgbClr val="561450"/>
        </a:accent2>
        <a:accent3>
          <a:srgbClr val="AEAAAB"/>
        </a:accent3>
        <a:accent4>
          <a:srgbClr val="DADAAE"/>
        </a:accent4>
        <a:accent5>
          <a:srgbClr val="FFC7BB"/>
        </a:accent5>
        <a:accent6>
          <a:srgbClr val="4D1148"/>
        </a:accent6>
        <a:hlink>
          <a:srgbClr val="637D95"/>
        </a:hlink>
        <a:folHlink>
          <a:srgbClr val="FFCC00"/>
        </a:folHlink>
      </a:clrScheme>
      <a:clrMap bg1="dk2" tx1="lt1" bg2="dk1" tx2="lt2" accent1="accent1" accent2="accent2" accent3="accent3" accent4="accent4" accent5="accent5" accent6="accent6" hlink="hlink" folHlink="folHlink"/>
    </a:extraClrScheme>
    <a:extraClrScheme>
      <a:clrScheme name="Watermark 9">
        <a:dk1>
          <a:srgbClr val="4C0000"/>
        </a:dk1>
        <a:lt1>
          <a:srgbClr val="FFFFFF"/>
        </a:lt1>
        <a:dk2>
          <a:srgbClr val="722104"/>
        </a:dk2>
        <a:lt2>
          <a:srgbClr val="FFFFFF"/>
        </a:lt2>
        <a:accent1>
          <a:srgbClr val="CC6600"/>
        </a:accent1>
        <a:accent2>
          <a:srgbClr val="8A2E00"/>
        </a:accent2>
        <a:accent3>
          <a:srgbClr val="BCABAA"/>
        </a:accent3>
        <a:accent4>
          <a:srgbClr val="DADADA"/>
        </a:accent4>
        <a:accent5>
          <a:srgbClr val="E2B8AA"/>
        </a:accent5>
        <a:accent6>
          <a:srgbClr val="7D2900"/>
        </a:accent6>
        <a:hlink>
          <a:srgbClr val="FFCC00"/>
        </a:hlink>
        <a:folHlink>
          <a:srgbClr val="FF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3865B9DCC8F7FB4A82840FBDE1FC983A" ma:contentTypeVersion="0" ma:contentTypeDescription="Create a new document." ma:contentTypeScope="" ma:versionID="ecd0916681f32cda70880b341f4a8911">
  <xsd:schema xmlns:xsd="http://www.w3.org/2001/XMLSchema" xmlns:p="http://schemas.microsoft.com/office/2006/metadata/properties" targetNamespace="http://schemas.microsoft.com/office/2006/metadata/properties" ma:root="true" ma:fieldsID="4aeb20c0e3442673af7ee1078645876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DEB1AF8-B785-4B22-89EC-168618F34A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2D498799-B0FC-4B7A-8396-BFC34D805990}">
  <ds:schemaRefs>
    <ds:schemaRef ds:uri="http://schemas.microsoft.com/office/2006/metadata/properties"/>
    <ds:schemaRef ds:uri="http://purl.org/dc/elements/1.1/"/>
    <ds:schemaRef ds:uri="http://www.w3.org/XML/1998/namespace"/>
    <ds:schemaRef ds:uri="http://schemas.microsoft.com/office/2006/documentManagement/types"/>
    <ds:schemaRef ds:uri="http://purl.org/dc/dcmitype/"/>
    <ds:schemaRef ds:uri="http://schemas.openxmlformats.org/package/2006/metadata/core-properties"/>
    <ds:schemaRef ds:uri="http://purl.org/dc/terms/"/>
  </ds:schemaRefs>
</ds:datastoreItem>
</file>

<file path=customXml/itemProps3.xml><?xml version="1.0" encoding="utf-8"?>
<ds:datastoreItem xmlns:ds="http://schemas.openxmlformats.org/officeDocument/2006/customXml" ds:itemID="{1685463B-57CE-4CE4-B1CF-FE44EB79BFA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399</TotalTime>
  <Words>1374</Words>
  <Application>Microsoft Macintosh PowerPoint</Application>
  <PresentationFormat>On-screen Show (16:9)</PresentationFormat>
  <Paragraphs>145</Paragraphs>
  <Slides>18</Slides>
  <Notes>8</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18</vt:i4>
      </vt:variant>
    </vt:vector>
  </HeadingPairs>
  <TitlesOfParts>
    <vt:vector size="29" baseType="lpstr">
      <vt:lpstr>Arial</vt:lpstr>
      <vt:lpstr>Calibri</vt:lpstr>
      <vt:lpstr>Calibri Light</vt:lpstr>
      <vt:lpstr>Cambria</vt:lpstr>
      <vt:lpstr>Myriad Pro</vt:lpstr>
      <vt:lpstr>Segoe UI</vt:lpstr>
      <vt:lpstr>Segoe UI Semibold</vt:lpstr>
      <vt:lpstr>Segoe UI Semilight</vt:lpstr>
      <vt:lpstr>Verdana</vt:lpstr>
      <vt:lpstr>Wingdings</vt:lpstr>
      <vt:lpstr>SQLintersection</vt:lpstr>
      <vt:lpstr> Automated Delivery for .NET Applications</vt:lpstr>
      <vt:lpstr>Goal</vt:lpstr>
      <vt:lpstr>Caveat</vt:lpstr>
      <vt:lpstr>Info</vt:lpstr>
      <vt:lpstr>PowerPoint Presentation</vt:lpstr>
      <vt:lpstr>Foundation</vt:lpstr>
      <vt:lpstr>Foundation</vt:lpstr>
      <vt:lpstr>Foundation</vt:lpstr>
      <vt:lpstr>Foundation</vt:lpstr>
      <vt:lpstr>Azure DevOps</vt:lpstr>
      <vt:lpstr>Azure Boards</vt:lpstr>
      <vt:lpstr>Azure Pipelines</vt:lpstr>
      <vt:lpstr>Azure Repos</vt:lpstr>
      <vt:lpstr>Azure Test Plans</vt:lpstr>
      <vt:lpstr>Azure Artifacts</vt:lpstr>
      <vt:lpstr>Smarter Insights, Faster</vt:lpstr>
      <vt:lpstr>Demo</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SQLintersection Session SQL213  Session Name</dc:title>
  <dc:subject>From raw Ajax to ASP.NET</dc:subject>
  <dc:creator>Kimberly L. Tripp</dc:creator>
  <cp:lastModifiedBy>Microsoft Office User</cp:lastModifiedBy>
  <cp:revision>46</cp:revision>
  <cp:lastPrinted>2012-12-21T20:05:00Z</cp:lastPrinted>
  <dcterms:created xsi:type="dcterms:W3CDTF">2014-10-22T19:18:01Z</dcterms:created>
  <dcterms:modified xsi:type="dcterms:W3CDTF">2019-06-13T03:52:50Z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0x0101003865B9DCC8F7FB4A82840FBDE1FC983A</vt:lpwstr>
  </property>
</Properties>
</file>